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4" r:id="rId2"/>
    <p:sldId id="294" r:id="rId3"/>
    <p:sldId id="372" r:id="rId4"/>
    <p:sldId id="311" r:id="rId5"/>
    <p:sldId id="373" r:id="rId6"/>
    <p:sldId id="298" r:id="rId7"/>
    <p:sldId id="326" r:id="rId8"/>
    <p:sldId id="318" r:id="rId9"/>
    <p:sldId id="319" r:id="rId10"/>
    <p:sldId id="320" r:id="rId11"/>
    <p:sldId id="356" r:id="rId12"/>
    <p:sldId id="357" r:id="rId13"/>
    <p:sldId id="346" r:id="rId14"/>
    <p:sldId id="374" r:id="rId15"/>
    <p:sldId id="370" r:id="rId16"/>
    <p:sldId id="371" r:id="rId17"/>
    <p:sldId id="285" r:id="rId18"/>
    <p:sldId id="308" r:id="rId19"/>
    <p:sldId id="359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76" r:id="rId29"/>
    <p:sldId id="316" r:id="rId30"/>
    <p:sldId id="375" r:id="rId31"/>
    <p:sldId id="358" r:id="rId32"/>
    <p:sldId id="280" r:id="rId33"/>
  </p:sldIdLst>
  <p:sldSz cx="12192000" cy="6858000"/>
  <p:notesSz cx="6815138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3300"/>
    <a:srgbClr val="542A00"/>
    <a:srgbClr val="B05800"/>
    <a:srgbClr val="FFB66D"/>
    <a:srgbClr val="FFAB57"/>
    <a:srgbClr val="FF9D3B"/>
    <a:srgbClr val="FF8E1D"/>
    <a:srgbClr val="FFC285"/>
    <a:srgbClr val="FFD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4" y="0"/>
            <a:ext cx="2953226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F4589-8130-48D0-8708-B55D3E6C5567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85599"/>
            <a:ext cx="545211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1"/>
            <a:ext cx="2953226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4" y="9445171"/>
            <a:ext cx="2953226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B74FE-FDB6-42D0-9068-B470DDBA3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64238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74FE-FDB6-42D0-9068-B470DDBA31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4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BF9A4-7A48-4535-9EB3-0F73906526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3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BF9A4-7A48-4535-9EB3-0F73906526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3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C2F2-D5CD-4729-BD81-45A5F5008E40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1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9AB-851D-4036-98D7-94EF6D75300C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091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9AB-851D-4036-98D7-94EF6D75300C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73189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9AB-851D-4036-98D7-94EF6D75300C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34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9AB-851D-4036-98D7-94EF6D75300C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53376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59AB-851D-4036-98D7-94EF6D75300C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119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470-5479-4E00-99F5-B7A80DA326A3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9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6B21-9064-4C87-B184-974E7C146EBE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4"/>
            <a:ext cx="109728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B1EA-7066-4DC9-B01F-B86B873B39EC}" type="slidenum">
              <a:rPr lang="x-none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14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AC34-6DF8-470C-8182-C4C174DEB807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9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CB69-7944-48E0-8625-4FC09832F7E9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90A4-97D5-4220-9D0B-68220705B394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4B02-F8BE-4013-A178-78F930E1455A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943E-2348-46B7-9F1B-0192ACAB379E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5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6C56-80C7-4EBB-8CE1-5918B36D59E6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F820-A95E-46C8-9D63-7121105AFEEC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6EF-9F9E-4E29-9F42-A8604CC6DD97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59AB-851D-4036-98D7-94EF6D75300C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88F757-02B2-4493-8DF3-29DBEE7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ridzwan-bakar.blogsp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drridzwanbakar@gmail.com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9" y="6047162"/>
            <a:ext cx="2859272" cy="8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9" y="6228521"/>
            <a:ext cx="2790969" cy="515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DDD167B-796E-46F3-9C34-48EFCF9A40A8}"/>
              </a:ext>
            </a:extLst>
          </p:cNvPr>
          <p:cNvSpPr txBox="1"/>
          <p:nvPr/>
        </p:nvSpPr>
        <p:spPr>
          <a:xfrm>
            <a:off x="818472" y="181894"/>
            <a:ext cx="8450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WAQF Value Based IR4.0</a:t>
            </a:r>
          </a:p>
          <a:p>
            <a:pPr algn="ctr"/>
            <a:r>
              <a:rPr lang="en-US" sz="5400" b="1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BWi</a:t>
            </a:r>
            <a:r>
              <a:rPr lang="en-US" sz="5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Perspective 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en-MY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5" y="1936220"/>
            <a:ext cx="5808373" cy="4110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F7579E-435D-47E6-A008-DA3F2B54A28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7" y="4385100"/>
            <a:ext cx="1855573" cy="15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D10695-B24D-458C-AC15-3EF07E1679CF}" type="slidenum">
              <a:rPr lang="x-none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39047" y="720893"/>
            <a:ext cx="8919693" cy="7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i="1" dirty="0" err="1">
                <a:solidFill>
                  <a:schemeClr val="tx2"/>
                </a:solidFill>
              </a:rPr>
              <a:t>Waqf</a:t>
            </a:r>
            <a:r>
              <a:rPr lang="en-US" altLang="en-US" sz="3900" b="1" dirty="0">
                <a:solidFill>
                  <a:schemeClr val="tx2"/>
                </a:solidFill>
              </a:rPr>
              <a:t> Types of Beneficiaries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81200" y="1719264"/>
            <a:ext cx="82296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600"/>
          </a:p>
        </p:txBody>
      </p:sp>
      <p:graphicFrame>
        <p:nvGraphicFramePr>
          <p:cNvPr id="234527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4484313"/>
              </p:ext>
            </p:extLst>
          </p:nvPr>
        </p:nvGraphicFramePr>
        <p:xfrm>
          <a:off x="762061" y="1615359"/>
          <a:ext cx="7985355" cy="2271272"/>
        </p:xfrm>
        <a:graphic>
          <a:graphicData uri="http://schemas.openxmlformats.org/drawingml/2006/table">
            <a:tbl>
              <a:tblPr/>
              <a:tblGrid>
                <a:gridCol w="266178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266178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266178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</a:tblGrid>
              <a:tr h="925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Beneficiaries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Religious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Philanthropic/ Social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  <a:tr h="603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Family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1"/>
                  </a:ext>
                </a:extLst>
              </a:tr>
              <a:tr h="600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General Public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2"/>
                  </a:ext>
                </a:extLst>
              </a:tr>
            </a:tbl>
          </a:graphicData>
        </a:graphic>
      </p:graphicFrame>
      <p:sp>
        <p:nvSpPr>
          <p:cNvPr id="12311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762061" y="4093499"/>
            <a:ext cx="10972800" cy="213042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400" dirty="0"/>
              <a:t>Type A—Not too common (tombs)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Type </a:t>
            </a:r>
            <a:r>
              <a:rPr lang="en-US" altLang="en-US" sz="2400" b="1" i="1" dirty="0">
                <a:solidFill>
                  <a:srgbClr val="FF0000"/>
                </a:solidFill>
              </a:rPr>
              <a:t>B—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Waqf</a:t>
            </a:r>
            <a:r>
              <a:rPr lang="en-US" altLang="en-US" sz="2400" b="1" dirty="0">
                <a:solidFill>
                  <a:srgbClr val="FF0000"/>
                </a:solidFill>
              </a:rPr>
              <a:t> for family members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Type C –Mosques, graveyards, etc.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Type </a:t>
            </a:r>
            <a:r>
              <a:rPr lang="en-US" altLang="en-US" sz="2400" b="1" i="1" dirty="0">
                <a:solidFill>
                  <a:srgbClr val="FF0000"/>
                </a:solidFill>
              </a:rPr>
              <a:t>D—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Waqf</a:t>
            </a:r>
            <a:r>
              <a:rPr lang="en-US" altLang="en-US" sz="2400" b="1" dirty="0">
                <a:solidFill>
                  <a:srgbClr val="FF0000"/>
                </a:solidFill>
              </a:rPr>
              <a:t> for enhancing welfare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                                          Source:  Habib Ahmed (Durham University)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6BBB4FFD-747C-486F-9109-4F77C0ACB86F}"/>
              </a:ext>
            </a:extLst>
          </p:cNvPr>
          <p:cNvSpPr txBox="1"/>
          <p:nvPr/>
        </p:nvSpPr>
        <p:spPr>
          <a:xfrm>
            <a:off x="539047" y="144693"/>
            <a:ext cx="352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/>
              <a:t>Less Attention is given to Type D</a:t>
            </a:r>
          </a:p>
        </p:txBody>
      </p:sp>
    </p:spTree>
    <p:extLst>
      <p:ext uri="{BB962C8B-B14F-4D97-AF65-F5344CB8AC3E}">
        <p14:creationId xmlns:p14="http://schemas.microsoft.com/office/powerpoint/2010/main" val="17379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865616-F665-4ABA-B2EA-1091BE7431CA}" type="slidenum">
              <a:rPr lang="x-none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18160" y="0"/>
            <a:ext cx="7543800" cy="8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i="1" dirty="0" err="1">
                <a:solidFill>
                  <a:schemeClr val="tx2"/>
                </a:solidFill>
              </a:rPr>
              <a:t>Awqaf</a:t>
            </a:r>
            <a:r>
              <a:rPr lang="en-US" altLang="en-US" sz="3900" b="1" dirty="0">
                <a:solidFill>
                  <a:schemeClr val="tx2"/>
                </a:solidFill>
              </a:rPr>
              <a:t>  Contemporary Issues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734096" y="1524000"/>
            <a:ext cx="947670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Due to different reasons, </a:t>
            </a:r>
            <a:r>
              <a:rPr lang="en-US" altLang="en-US" i="1" dirty="0" err="1"/>
              <a:t>awqaf</a:t>
            </a:r>
            <a:r>
              <a:rPr lang="en-US" altLang="en-US" dirty="0"/>
              <a:t> have degenerated both as a </a:t>
            </a:r>
            <a:r>
              <a:rPr lang="en-US" altLang="en-US" b="1" i="1" dirty="0"/>
              <a:t>concept</a:t>
            </a:r>
            <a:r>
              <a:rPr lang="en-US" altLang="en-US" dirty="0"/>
              <a:t> and </a:t>
            </a:r>
            <a:r>
              <a:rPr lang="en-US" altLang="en-US" b="1" i="1" dirty="0"/>
              <a:t>in practice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b="1" i="1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The concept of </a:t>
            </a:r>
            <a:r>
              <a:rPr lang="en-US" altLang="en-US" b="1" i="1" dirty="0" err="1">
                <a:solidFill>
                  <a:srgbClr val="FF0000"/>
                </a:solidFill>
              </a:rPr>
              <a:t>waqf</a:t>
            </a:r>
            <a:r>
              <a:rPr lang="en-US" altLang="en-US" b="1" dirty="0">
                <a:solidFill>
                  <a:srgbClr val="FF0000"/>
                </a:solidFill>
              </a:rPr>
              <a:t> is misleading</a:t>
            </a:r>
            <a:r>
              <a:rPr lang="en-US" altLang="en-US" dirty="0"/>
              <a:t>:</a:t>
            </a:r>
          </a:p>
          <a:p>
            <a:pPr marL="915987" lvl="1" indent="-571500" eaLnBrk="1" hangingPunct="1">
              <a:buFont typeface="+mj-lt"/>
              <a:buAutoNum type="romanLcPeriod"/>
            </a:pPr>
            <a:r>
              <a:rPr lang="en-US" altLang="en-US" i="1" dirty="0" err="1"/>
              <a:t>Waqf</a:t>
            </a:r>
            <a:r>
              <a:rPr lang="en-US" altLang="en-US" dirty="0"/>
              <a:t> is only for religious purposes</a:t>
            </a:r>
          </a:p>
          <a:p>
            <a:pPr marL="915987" lvl="1" indent="-571500" eaLnBrk="1" hangingPunct="1">
              <a:buFont typeface="+mj-lt"/>
              <a:buAutoNum type="romanLcPeriod"/>
            </a:pPr>
            <a:r>
              <a:rPr lang="en-US" altLang="en-US" i="1" dirty="0" err="1"/>
              <a:t>Waqf</a:t>
            </a:r>
            <a:r>
              <a:rPr lang="en-US" altLang="en-US" dirty="0"/>
              <a:t> can be established in real estate only </a:t>
            </a:r>
          </a:p>
          <a:p>
            <a:pPr marL="915987" lvl="1" indent="-571500" eaLnBrk="1" hangingPunct="1">
              <a:buFont typeface="+mj-lt"/>
              <a:buAutoNum type="romanLcPeriod"/>
            </a:pPr>
            <a:r>
              <a:rPr lang="en-US" altLang="en-US" b="1" dirty="0">
                <a:solidFill>
                  <a:srgbClr val="FF0000"/>
                </a:solidFill>
              </a:rPr>
              <a:t>Lack of awareness that </a:t>
            </a:r>
            <a:r>
              <a:rPr lang="en-US" altLang="en-US" b="1" i="1" dirty="0" err="1">
                <a:solidFill>
                  <a:srgbClr val="FF0000"/>
                </a:solidFill>
              </a:rPr>
              <a:t>waqf</a:t>
            </a:r>
            <a:r>
              <a:rPr lang="en-US" altLang="en-US" b="1" dirty="0">
                <a:solidFill>
                  <a:srgbClr val="FF0000"/>
                </a:solidFill>
              </a:rPr>
              <a:t> can be productive </a:t>
            </a:r>
            <a:r>
              <a:rPr lang="en-US" altLang="en-US" dirty="0"/>
              <a:t>asset/organization used for social/philanthropic purposes</a:t>
            </a:r>
          </a:p>
          <a:p>
            <a:pPr marL="858837" lvl="1" indent="-514350" eaLnBrk="1" hangingPunct="1">
              <a:buFont typeface="+mj-lt"/>
              <a:buAutoNum type="romanL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53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740102-8786-405A-A370-64DE38979D3A}" type="slidenum">
              <a:rPr lang="x-none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837127" y="122238"/>
            <a:ext cx="868787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i="1" dirty="0" err="1">
                <a:solidFill>
                  <a:schemeClr val="tx2"/>
                </a:solidFill>
              </a:rPr>
              <a:t>Awqaf</a:t>
            </a:r>
            <a:r>
              <a:rPr lang="en-US" altLang="en-US" sz="3900" b="1" dirty="0">
                <a:solidFill>
                  <a:schemeClr val="tx2"/>
                </a:solidFill>
              </a:rPr>
              <a:t>  Contemporary Issues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37127" y="1719264"/>
            <a:ext cx="9373673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/>
              <a:t>In practice—many </a:t>
            </a:r>
            <a:r>
              <a:rPr lang="en-US" altLang="en-US" sz="3200" i="1" dirty="0" err="1"/>
              <a:t>awqaf</a:t>
            </a:r>
            <a:r>
              <a:rPr lang="en-US" altLang="en-US" sz="3200" dirty="0"/>
              <a:t>  have become </a:t>
            </a:r>
            <a:r>
              <a:rPr lang="en-US" altLang="en-US" sz="3200" b="1" dirty="0">
                <a:solidFill>
                  <a:srgbClr val="FF0000"/>
                </a:solidFill>
              </a:rPr>
              <a:t>unproductive assets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200" b="1" dirty="0">
              <a:solidFill>
                <a:srgbClr val="FF0000"/>
              </a:solidFill>
            </a:endParaRPr>
          </a:p>
          <a:p>
            <a:pPr marL="915987" lvl="1" indent="-571500" eaLnBrk="1" hangingPunct="1">
              <a:buFont typeface="+mj-lt"/>
              <a:buAutoNum type="romanLcPeriod"/>
            </a:pPr>
            <a:r>
              <a:rPr lang="en-US" altLang="en-US" sz="2800" i="1" dirty="0" err="1"/>
              <a:t>Waqf</a:t>
            </a:r>
            <a:r>
              <a:rPr lang="en-US" altLang="en-US" sz="2800" dirty="0"/>
              <a:t> not created for socio-economic purposes</a:t>
            </a:r>
          </a:p>
          <a:p>
            <a:pPr marL="915987" lvl="1" indent="-571500" eaLnBrk="1" hangingPunct="1">
              <a:buFont typeface="+mj-lt"/>
              <a:buAutoNum type="romanLcPeriod"/>
            </a:pPr>
            <a:r>
              <a:rPr lang="en-US" altLang="en-US" sz="2800" dirty="0"/>
              <a:t>Lack of institutional/organizational development</a:t>
            </a:r>
          </a:p>
          <a:p>
            <a:pPr marL="915987" lvl="1" indent="-571500" eaLnBrk="1" hangingPunct="1">
              <a:buFont typeface="+mj-lt"/>
              <a:buAutoNum type="romanLcPeriod"/>
            </a:pPr>
            <a:r>
              <a:rPr lang="en-US" altLang="en-US" sz="2800" dirty="0"/>
              <a:t>Lack of supporting institutions</a:t>
            </a:r>
          </a:p>
          <a:p>
            <a:pPr marL="915987" lvl="1" indent="-571500" eaLnBrk="1" hangingPunct="1">
              <a:buFont typeface="+mj-lt"/>
              <a:buAutoNum type="romanLcPeriod"/>
            </a:pPr>
            <a:r>
              <a:rPr lang="en-US" altLang="en-US" sz="2800" dirty="0"/>
              <a:t>Many </a:t>
            </a:r>
            <a:r>
              <a:rPr lang="en-US" altLang="en-US" sz="2800" i="1" dirty="0"/>
              <a:t>waqf</a:t>
            </a:r>
            <a:r>
              <a:rPr lang="en-US" altLang="en-US" sz="2800" dirty="0"/>
              <a:t> assets untraceable</a:t>
            </a:r>
          </a:p>
          <a:p>
            <a:pPr marL="571500" indent="-571500" eaLnBrk="1" hangingPunct="1">
              <a:buFont typeface="+mj-lt"/>
              <a:buAutoNum type="romanLcPeriod"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562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7331" y="906283"/>
            <a:ext cx="8229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6000" b="1" dirty="0"/>
          </a:p>
          <a:p>
            <a:pPr algn="ctr"/>
            <a:r>
              <a:rPr lang="en-US" sz="6000" b="1" dirty="0"/>
              <a:t>WAQF VALUE </a:t>
            </a:r>
            <a:r>
              <a:rPr lang="en-US" sz="6000" b="1" dirty="0" smtClean="0"/>
              <a:t>BASED</a:t>
            </a:r>
          </a:p>
          <a:p>
            <a:pPr algn="ctr"/>
            <a:r>
              <a:rPr lang="en-US" sz="6000" b="1" dirty="0" smtClean="0"/>
              <a:t>IR 4.0</a:t>
            </a:r>
          </a:p>
          <a:p>
            <a:pPr algn="ctr"/>
            <a:r>
              <a:rPr lang="en-US" sz="3600" b="1" dirty="0" smtClean="0"/>
              <a:t>(Industrial Revolution)</a:t>
            </a:r>
          </a:p>
          <a:p>
            <a:pPr algn="ctr"/>
            <a:r>
              <a:rPr lang="en-US" sz="3600" b="1" dirty="0" smtClean="0"/>
              <a:t> </a:t>
            </a:r>
          </a:p>
          <a:p>
            <a:pPr algn="ctr"/>
            <a:r>
              <a:rPr lang="en-US" sz="6000" b="1" dirty="0" smtClean="0"/>
              <a:t>   </a:t>
            </a:r>
            <a:endParaRPr lang="en-US" sz="6000" b="1" dirty="0"/>
          </a:p>
          <a:p>
            <a:pPr algn="ctr"/>
            <a:r>
              <a:rPr lang="en-US" sz="6000" b="1" dirty="0"/>
              <a:t> </a:t>
            </a:r>
          </a:p>
          <a:p>
            <a:pPr algn="ctr"/>
            <a:endParaRPr lang="en-US" sz="60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B46A588B-6420-4171-B1CC-A48DB95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0AC2823-E7FE-486B-BEF4-21FDF32A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13</a:t>
            </a:fld>
            <a:endParaRPr lang="en-US" altLang="ms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9" y="6047162"/>
            <a:ext cx="2859272" cy="810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9" y="6046337"/>
            <a:ext cx="2790969" cy="6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A6320-0DCB-3844-8817-DD8DFCFA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4" y="169653"/>
            <a:ext cx="8596668" cy="6484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Revival of Waqf as the Sacred Enterprise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F2F8A5A-CE37-124D-9431-9CB47A9B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0CC7-20ED-1748-B1CA-89AF9B77A2B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DC517E-961D-9C4D-843E-46650C17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53" y="1938969"/>
            <a:ext cx="4915176" cy="4250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B26A0A-FCF5-814D-A8C0-2DB9B635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84" y="1938970"/>
            <a:ext cx="4729646" cy="4099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FAB5B5-E1D6-094A-B513-B43BA64191DD}"/>
              </a:ext>
            </a:extLst>
          </p:cNvPr>
          <p:cNvSpPr/>
          <p:nvPr/>
        </p:nvSpPr>
        <p:spPr>
          <a:xfrm>
            <a:off x="2050674" y="1351954"/>
            <a:ext cx="4466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Revival Of WAQF As The Sacred Enterprise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D4C13B3-01AE-2D4E-8EA9-C5DC88CF4273}"/>
              </a:ext>
            </a:extLst>
          </p:cNvPr>
          <p:cNvSpPr/>
          <p:nvPr/>
        </p:nvSpPr>
        <p:spPr>
          <a:xfrm>
            <a:off x="7979358" y="1354795"/>
            <a:ext cx="1770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Moving Forward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244E6A-05D6-514C-AFAC-15F2259D4D1E}"/>
              </a:ext>
            </a:extLst>
          </p:cNvPr>
          <p:cNvSpPr/>
          <p:nvPr/>
        </p:nvSpPr>
        <p:spPr>
          <a:xfrm>
            <a:off x="6231833" y="1262964"/>
            <a:ext cx="36000" cy="5364000"/>
          </a:xfrm>
          <a:prstGeom prst="rect">
            <a:avLst/>
          </a:prstGeom>
          <a:solidFill>
            <a:srgbClr val="FF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DC37D7D2-0971-C248-861A-DC67C8A77A7E}"/>
              </a:ext>
            </a:extLst>
          </p:cNvPr>
          <p:cNvSpPr/>
          <p:nvPr/>
        </p:nvSpPr>
        <p:spPr>
          <a:xfrm>
            <a:off x="5525711" y="1128070"/>
            <a:ext cx="1484244" cy="373025"/>
          </a:xfrm>
          <a:prstGeom prst="rightArrow">
            <a:avLst/>
          </a:prstGeom>
          <a:solidFill>
            <a:srgbClr val="FF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C660C8DF-9966-7E44-B1B5-667E0A829AF7}"/>
              </a:ext>
            </a:extLst>
          </p:cNvPr>
          <p:cNvSpPr/>
          <p:nvPr/>
        </p:nvSpPr>
        <p:spPr>
          <a:xfrm rot="10800000">
            <a:off x="5489711" y="6440452"/>
            <a:ext cx="1484244" cy="373025"/>
          </a:xfrm>
          <a:prstGeom prst="rightArrow">
            <a:avLst/>
          </a:prstGeom>
          <a:solidFill>
            <a:srgbClr val="FF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664" y="686014"/>
            <a:ext cx="864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Bank </a:t>
            </a:r>
            <a:r>
              <a:rPr lang="en-MY" b="1" dirty="0" err="1" smtClean="0">
                <a:solidFill>
                  <a:srgbClr val="FF0000"/>
                </a:solidFill>
              </a:rPr>
              <a:t>Waqf</a:t>
            </a:r>
            <a:r>
              <a:rPr lang="en-MY" b="1" dirty="0" smtClean="0">
                <a:solidFill>
                  <a:srgbClr val="FF0000"/>
                </a:solidFill>
              </a:rPr>
              <a:t> International (</a:t>
            </a:r>
            <a:r>
              <a:rPr lang="en-MY" b="1" dirty="0" err="1" smtClean="0">
                <a:solidFill>
                  <a:srgbClr val="FF0000"/>
                </a:solidFill>
              </a:rPr>
              <a:t>BWi</a:t>
            </a:r>
            <a:r>
              <a:rPr lang="en-MY" b="1" dirty="0" smtClean="0">
                <a:solidFill>
                  <a:srgbClr val="FF0000"/>
                </a:solidFill>
              </a:rPr>
              <a:t>)  and International </a:t>
            </a:r>
            <a:r>
              <a:rPr lang="en-MY" b="1" dirty="0" err="1" smtClean="0">
                <a:solidFill>
                  <a:srgbClr val="FF0000"/>
                </a:solidFill>
              </a:rPr>
              <a:t>Waqf</a:t>
            </a:r>
            <a:r>
              <a:rPr lang="en-MY" b="1" dirty="0" smtClean="0">
                <a:solidFill>
                  <a:srgbClr val="FF0000"/>
                </a:solidFill>
              </a:rPr>
              <a:t> Action Council (</a:t>
            </a:r>
            <a:r>
              <a:rPr lang="en-MY" b="1" dirty="0" err="1" smtClean="0">
                <a:solidFill>
                  <a:srgbClr val="FF0000"/>
                </a:solidFill>
              </a:rPr>
              <a:t>iWAQF</a:t>
            </a:r>
            <a:r>
              <a:rPr lang="en-MY" b="1" dirty="0" smtClean="0">
                <a:solidFill>
                  <a:srgbClr val="FF0000"/>
                </a:solidFill>
              </a:rPr>
              <a:t>) 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2500"/>
            <a:ext cx="12192000" cy="2096806"/>
          </a:xfrm>
          <a:prstGeom prst="rect">
            <a:avLst/>
          </a:prstGeom>
          <a:solidFill>
            <a:schemeClr val="bg1">
              <a:alpha val="9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12192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0" y="769738"/>
            <a:ext cx="12192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" name="Straight Connector 2"/>
          <p:cNvCxnSpPr>
            <a:stCxn id="11" idx="0"/>
          </p:cNvCxnSpPr>
          <p:nvPr/>
        </p:nvCxnSpPr>
        <p:spPr>
          <a:xfrm flipH="1">
            <a:off x="5267864" y="-1"/>
            <a:ext cx="828136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798203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1011614"/>
            <a:ext cx="11526591" cy="55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247898"/>
            <a:ext cx="12192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935933" y="304468"/>
            <a:ext cx="9673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The Industry 4.0 Transformation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2500"/>
            <a:ext cx="12192000" cy="2096806"/>
          </a:xfrm>
          <a:prstGeom prst="rect">
            <a:avLst/>
          </a:prstGeom>
          <a:solidFill>
            <a:schemeClr val="bg1">
              <a:alpha val="9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267864" y="-1"/>
            <a:ext cx="828136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798203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/>
          <a:stretch/>
        </p:blipFill>
        <p:spPr bwMode="auto">
          <a:xfrm>
            <a:off x="450761" y="1004552"/>
            <a:ext cx="11037194" cy="531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913" y="46038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Mapping  </a:t>
            </a:r>
            <a:r>
              <a:rPr lang="en-MY" dirty="0" err="1" smtClean="0"/>
              <a:t>Waqf</a:t>
            </a:r>
            <a:r>
              <a:rPr lang="en-MY" dirty="0" smtClean="0"/>
              <a:t> and Industry </a:t>
            </a:r>
            <a:r>
              <a:rPr lang="en-MY" dirty="0"/>
              <a:t>4</a:t>
            </a:r>
            <a:r>
              <a:rPr lang="en-MY" dirty="0" smtClean="0"/>
              <a:t>.0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22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95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34640" y="524381"/>
            <a:ext cx="905256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 </a:t>
            </a:r>
            <a:r>
              <a:rPr lang="en-US" sz="4000" b="1" dirty="0" err="1" smtClean="0"/>
              <a:t>Waqf</a:t>
            </a:r>
            <a:r>
              <a:rPr lang="en-US" sz="4000" b="1" dirty="0" smtClean="0"/>
              <a:t> Innovation</a:t>
            </a:r>
          </a:p>
          <a:p>
            <a:pPr algn="ctr"/>
            <a:r>
              <a:rPr lang="en-US" sz="4000" b="1" dirty="0" smtClean="0"/>
              <a:t>WAQF </a:t>
            </a:r>
            <a:r>
              <a:rPr lang="en-US" sz="4000" b="1" dirty="0"/>
              <a:t>COIN &amp; </a:t>
            </a:r>
            <a:r>
              <a:rPr lang="en-US" sz="4000" b="1" dirty="0" err="1" smtClean="0"/>
              <a:t>WaqfAPP</a:t>
            </a:r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/>
              <a:t>BANK WAQF INTERNATIONAL (</a:t>
            </a:r>
            <a:r>
              <a:rPr lang="en-US" sz="4000" b="1" dirty="0" err="1"/>
              <a:t>BWi</a:t>
            </a:r>
            <a:r>
              <a:rPr lang="en-US" sz="4000" b="1" dirty="0" smtClean="0"/>
              <a:t>) empowering people</a:t>
            </a:r>
          </a:p>
          <a:p>
            <a:pPr algn="ctr"/>
            <a:r>
              <a:rPr lang="en-US" sz="4000" b="1" dirty="0"/>
              <a:t>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B46A588B-6420-4171-B1CC-A48DB95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0AC2823-E7FE-486B-BEF4-21FDF32A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17</a:t>
            </a:fld>
            <a:endParaRPr lang="en-US" altLang="ms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9" y="6047162"/>
            <a:ext cx="2859272" cy="810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9" y="6046337"/>
            <a:ext cx="2790969" cy="697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65" y="5066730"/>
            <a:ext cx="2276440" cy="16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1" y="156754"/>
            <a:ext cx="11652068" cy="12808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Waqf</a:t>
            </a:r>
            <a:r>
              <a:rPr lang="en-US" sz="3200" b="1" dirty="0">
                <a:solidFill>
                  <a:srgbClr val="FF0000"/>
                </a:solidFill>
              </a:rPr>
              <a:t> Based Economy empowering </a:t>
            </a:r>
            <a:r>
              <a:rPr lang="en-US" sz="3200" b="1" dirty="0" err="1">
                <a:solidFill>
                  <a:srgbClr val="FF0000"/>
                </a:solidFill>
              </a:rPr>
              <a:t>Ummah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BWi</a:t>
            </a:r>
            <a:r>
              <a:rPr lang="en-US" sz="3200" b="1" dirty="0" smtClean="0">
                <a:solidFill>
                  <a:srgbClr val="FF0000"/>
                </a:solidFill>
              </a:rPr>
              <a:t>  WAQF </a:t>
            </a:r>
            <a:r>
              <a:rPr lang="en-US" sz="3200" b="1" dirty="0">
                <a:solidFill>
                  <a:srgbClr val="FF0000"/>
                </a:solidFill>
              </a:rPr>
              <a:t>IR 4.0 Fintech and innovations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</a:rPr>
              <a:t>										     </a:t>
            </a:r>
            <a:r>
              <a:rPr lang="en-US" sz="3200" b="1" dirty="0" smtClean="0">
                <a:solidFill>
                  <a:srgbClr val="FF0000"/>
                </a:solidFill>
              </a:rPr>
              <a:t>HOW….?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2D64EFF-8463-40B9-B4AA-78043F16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ED623867-E9B5-4F15-A8CE-6541590F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18</a:t>
            </a:fld>
            <a:endParaRPr lang="en-US" altLang="ms-MY"/>
          </a:p>
        </p:txBody>
      </p:sp>
      <p:sp>
        <p:nvSpPr>
          <p:cNvPr id="4" name="TextBox 3"/>
          <p:cNvSpPr txBox="1"/>
          <p:nvPr/>
        </p:nvSpPr>
        <p:spPr>
          <a:xfrm>
            <a:off x="499239" y="1964353"/>
            <a:ext cx="8091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2400" dirty="0" smtClean="0"/>
              <a:t> Waqf  </a:t>
            </a:r>
            <a:r>
              <a:rPr lang="en-MY" sz="2400" dirty="0"/>
              <a:t>SmartCity  in Malaysia and Indonesia </a:t>
            </a:r>
          </a:p>
          <a:p>
            <a:pPr marL="342900" indent="-342900">
              <a:buFont typeface="+mj-lt"/>
              <a:buAutoNum type="arabicPeriod"/>
            </a:pPr>
            <a:endParaRPr lang="en-MY" sz="2400" dirty="0"/>
          </a:p>
          <a:p>
            <a:pPr marL="342900" indent="-342900">
              <a:buFont typeface="+mj-lt"/>
              <a:buAutoNum type="arabicPeriod"/>
            </a:pPr>
            <a:r>
              <a:rPr lang="en-MY" sz="2400" dirty="0"/>
              <a:t>Waqf Hospital in </a:t>
            </a:r>
            <a:r>
              <a:rPr lang="en-MY" sz="2400" dirty="0" smtClean="0"/>
              <a:t>Johor, Putrajaya and Negri Sembilan (</a:t>
            </a:r>
            <a:r>
              <a:rPr lang="en-MY" sz="2400" dirty="0"/>
              <a:t>in progress)</a:t>
            </a:r>
          </a:p>
          <a:p>
            <a:pPr marL="342900" indent="-342900">
              <a:buFont typeface="+mj-lt"/>
              <a:buAutoNum type="arabicPeriod"/>
            </a:pPr>
            <a:endParaRPr lang="en-MY" sz="2400" dirty="0"/>
          </a:p>
          <a:p>
            <a:pPr marL="342900" indent="-342900">
              <a:buFont typeface="+mj-lt"/>
              <a:buAutoNum type="arabicPeriod"/>
            </a:pPr>
            <a:r>
              <a:rPr lang="en-MY" sz="2400" dirty="0"/>
              <a:t>WaqfMart</a:t>
            </a:r>
            <a:r>
              <a:rPr lang="en-MY" sz="2400" dirty="0" smtClean="0"/>
              <a:t> Supermarket (Indonesia &amp; Malaysia)</a:t>
            </a:r>
          </a:p>
          <a:p>
            <a:pPr marL="342900" indent="-342900">
              <a:buFont typeface="+mj-lt"/>
              <a:buAutoNum type="arabicPeriod"/>
            </a:pPr>
            <a:endParaRPr lang="en-MY" sz="2400" dirty="0"/>
          </a:p>
          <a:p>
            <a:pPr marL="342900" indent="-342900">
              <a:buFont typeface="+mj-lt"/>
              <a:buAutoNum type="arabicPeriod"/>
            </a:pPr>
            <a:r>
              <a:rPr lang="en-MY" sz="2400" dirty="0" smtClean="0"/>
              <a:t>Universit Al Quran based on </a:t>
            </a:r>
            <a:r>
              <a:rPr lang="en-MY" sz="2400" dirty="0" err="1" smtClean="0"/>
              <a:t>Waqf</a:t>
            </a:r>
            <a:endParaRPr lang="en-MY" sz="2400" dirty="0" smtClean="0"/>
          </a:p>
          <a:p>
            <a:pPr marL="342900" indent="-342900">
              <a:buFont typeface="+mj-lt"/>
              <a:buAutoNum type="arabicPeriod"/>
            </a:pPr>
            <a:endParaRPr lang="en-MY" sz="2400" dirty="0"/>
          </a:p>
          <a:p>
            <a:pPr marL="342900" indent="-342900">
              <a:buFont typeface="+mj-lt"/>
              <a:buAutoNum type="arabicPeriod"/>
            </a:pPr>
            <a:r>
              <a:rPr lang="en-MY" sz="2400" dirty="0" err="1" smtClean="0"/>
              <a:t>Waqf</a:t>
            </a:r>
            <a:r>
              <a:rPr lang="en-MY" sz="2400" dirty="0" smtClean="0"/>
              <a:t> Agriculture </a:t>
            </a:r>
            <a:endParaRPr lang="en-MY" sz="2400" dirty="0" smtClean="0"/>
          </a:p>
          <a:p>
            <a:pPr marL="342900" indent="-342900">
              <a:buFont typeface="+mj-lt"/>
              <a:buAutoNum type="arabicPeriod"/>
            </a:pPr>
            <a:endParaRPr lang="en-MY" sz="2400" dirty="0"/>
          </a:p>
          <a:p>
            <a:pPr marL="342900" indent="-342900">
              <a:buFont typeface="+mj-lt"/>
              <a:buAutoNum type="arabicPeriod"/>
            </a:pPr>
            <a:r>
              <a:rPr lang="en-MY" sz="2400" dirty="0" err="1" smtClean="0"/>
              <a:t>Waqf</a:t>
            </a:r>
            <a:r>
              <a:rPr lang="en-MY" sz="2400" dirty="0" smtClean="0"/>
              <a:t> Accounting Standard for Malaysia Government</a:t>
            </a:r>
            <a:endParaRPr lang="en-MY" sz="2400" dirty="0" smtClean="0"/>
          </a:p>
          <a:p>
            <a:pPr marL="342900" indent="-342900">
              <a:buFont typeface="+mj-lt"/>
              <a:buAutoNum type="arabicPeriod"/>
            </a:pPr>
            <a:endParaRPr lang="en-MY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33" y="5888234"/>
            <a:ext cx="3091607" cy="86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63" y="1590772"/>
            <a:ext cx="3350932" cy="4099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05" y="4662151"/>
            <a:ext cx="1454886" cy="1287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239" y="1252978"/>
            <a:ext cx="554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Example of Projects under Bank </a:t>
            </a:r>
            <a:r>
              <a:rPr lang="en-MY" dirty="0" err="1" smtClean="0"/>
              <a:t>Waqf</a:t>
            </a:r>
            <a:r>
              <a:rPr lang="en-MY" dirty="0" smtClean="0"/>
              <a:t> International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581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60"/>
            <a:ext cx="7986900" cy="8321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51" y="5562990"/>
            <a:ext cx="1246654" cy="269471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55679"/>
            <a:ext cx="1346154" cy="362104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3" y="805561"/>
            <a:ext cx="6308053" cy="2080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58700" y="378363"/>
            <a:ext cx="8258158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3200" b="1" spc="9" dirty="0">
                <a:latin typeface="Gill Sans MT"/>
                <a:cs typeface="Gill Sans MT"/>
              </a:rPr>
              <a:t>GLOBAL FINANCE </a:t>
            </a:r>
            <a:r>
              <a:rPr sz="3200" b="1" spc="9" dirty="0">
                <a:latin typeface="Gill Sans MT"/>
                <a:cs typeface="Gill Sans MT"/>
              </a:rPr>
              <a:t>CURRENT PROBLEMS</a:t>
            </a:r>
            <a:endParaRPr sz="3200" b="1" dirty="0">
              <a:latin typeface="Gill Sans MT"/>
              <a:cs typeface="Gill Sans MT"/>
            </a:endParaRPr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" y="1058004"/>
            <a:ext cx="747555" cy="74848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526253" y="1197389"/>
            <a:ext cx="763275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MY" sz="1600" spc="9" dirty="0">
                <a:latin typeface="Gill Sans MT"/>
                <a:cs typeface="Gill Sans MT"/>
              </a:rPr>
              <a:t>FOREX - Forex Malaysia and Indonesia currency against USD is weakening. Global economic uncertainty.  Fiat money destroying purchasing power of  people. </a:t>
            </a: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" y="1932057"/>
            <a:ext cx="711850" cy="71273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569564" y="2098085"/>
            <a:ext cx="6618030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1600" spc="9" dirty="0">
                <a:latin typeface="Gill Sans MT"/>
                <a:cs typeface="Gill Sans MT"/>
              </a:rPr>
              <a:t>LESS PURCHASING POWER </a:t>
            </a:r>
          </a:p>
          <a:p>
            <a:r>
              <a:rPr lang="en-MY" sz="1600" spc="9" dirty="0" smtClean="0">
                <a:latin typeface="Gill Sans MT"/>
                <a:cs typeface="Gill Sans MT"/>
              </a:rPr>
              <a:t>Inflation </a:t>
            </a:r>
            <a:r>
              <a:rPr lang="en-MY" sz="1600" spc="9" dirty="0">
                <a:latin typeface="Gill Sans MT"/>
                <a:cs typeface="Gill Sans MT"/>
              </a:rPr>
              <a:t>getting tougher. Interest rates  is projected to going uptrend. </a:t>
            </a:r>
          </a:p>
          <a:p>
            <a:r>
              <a:rPr lang="en-MY" sz="1600" spc="9" dirty="0">
                <a:latin typeface="Gill Sans MT"/>
                <a:cs typeface="Gill Sans MT"/>
              </a:rPr>
              <a:t>Fiat money is getting less value and involve risk in both financing and investing. </a:t>
            </a: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0" y="3237271"/>
            <a:ext cx="382980" cy="38345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569564" y="3291052"/>
            <a:ext cx="8262198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1600" spc="9" dirty="0">
                <a:latin typeface="Gill Sans MT"/>
                <a:cs typeface="Gill Sans MT"/>
              </a:rPr>
              <a:t>PROFIT RATE  Islamic Bank profit rate and conventional interest rate are unable to beat inflation. </a:t>
            </a: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" y="3924828"/>
            <a:ext cx="576037" cy="576755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553018" y="4006339"/>
            <a:ext cx="7113935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600" spc="9" dirty="0" err="1" smtClean="0">
                <a:latin typeface="Gill Sans MT"/>
                <a:cs typeface="Gill Sans MT"/>
              </a:rPr>
              <a:t>Riba</a:t>
            </a:r>
            <a:r>
              <a:rPr sz="1600" spc="9" dirty="0" smtClean="0">
                <a:latin typeface="Gill Sans MT"/>
                <a:cs typeface="Gill Sans MT"/>
              </a:rPr>
              <a:t> </a:t>
            </a:r>
            <a:r>
              <a:rPr lang="en-MY" sz="1600" spc="9" dirty="0">
                <a:latin typeface="Gill Sans MT"/>
                <a:cs typeface="Gill Sans MT"/>
              </a:rPr>
              <a:t>is HARAM.  Islamic Banking system is also failed to help just financing. </a:t>
            </a: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8" y="4843435"/>
            <a:ext cx="750871" cy="751809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1569564" y="4875919"/>
            <a:ext cx="8311442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1600" spc="9" dirty="0">
                <a:latin typeface="Gill Sans MT"/>
                <a:cs typeface="Gill Sans MT"/>
              </a:rPr>
              <a:t>RISK G</a:t>
            </a:r>
            <a:r>
              <a:rPr sz="1600" spc="9" dirty="0">
                <a:latin typeface="Gill Sans MT"/>
                <a:cs typeface="Gill Sans MT"/>
              </a:rPr>
              <a:t>lobal Kaspersky Lab </a:t>
            </a:r>
            <a:r>
              <a:rPr lang="en-MY" sz="1600" spc="9" dirty="0">
                <a:latin typeface="Gill Sans MT"/>
                <a:cs typeface="Gill Sans MT"/>
              </a:rPr>
              <a:t>has indicated that all countries will face online financial fraud and scam. </a:t>
            </a:r>
          </a:p>
          <a:p>
            <a:r>
              <a:rPr lang="en-MY" sz="1600" spc="9" dirty="0">
                <a:latin typeface="Gill Sans MT"/>
                <a:cs typeface="Gill Sans MT"/>
              </a:rPr>
              <a:t>In Indonesia, for instance, 26 percent of online consumer had experience online financial fraud. </a:t>
            </a:r>
            <a:endParaRPr sz="16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761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028" y="1020119"/>
            <a:ext cx="9193699" cy="37226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FLOW OF PRESENTATION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</a:rPr>
              <a:t>Waqf</a:t>
            </a:r>
            <a:r>
              <a:rPr lang="en-US" sz="3200" b="1" dirty="0" smtClean="0">
                <a:solidFill>
                  <a:schemeClr val="tx1"/>
                </a:solidFill>
              </a:rPr>
              <a:t> Snapshot - </a:t>
            </a:r>
            <a:r>
              <a:rPr lang="en-US" sz="3200" b="1" dirty="0" err="1" smtClean="0">
                <a:solidFill>
                  <a:schemeClr val="tx1"/>
                </a:solidFill>
              </a:rPr>
              <a:t>Untap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Asset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</a:rPr>
              <a:t>Waqf</a:t>
            </a:r>
            <a:r>
              <a:rPr lang="en-US" sz="3200" b="1" dirty="0" smtClean="0">
                <a:solidFill>
                  <a:schemeClr val="tx1"/>
                </a:solidFill>
              </a:rPr>
              <a:t>  Revival 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chemeClr val="tx1"/>
                </a:solidFill>
              </a:rPr>
              <a:t>Waqf</a:t>
            </a:r>
            <a:r>
              <a:rPr lang="en-US" sz="3200" b="1" dirty="0">
                <a:solidFill>
                  <a:schemeClr val="tx1"/>
                </a:solidFill>
              </a:rPr>
              <a:t> Value Based</a:t>
            </a:r>
            <a:r>
              <a:rPr lang="en-US" sz="3200" b="1" dirty="0" smtClean="0">
                <a:solidFill>
                  <a:schemeClr val="tx1"/>
                </a:solidFill>
              </a:rPr>
              <a:t> IR 4.0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chemeClr val="tx1"/>
                </a:solidFill>
              </a:rPr>
              <a:t>BWi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Waqf</a:t>
            </a:r>
            <a:r>
              <a:rPr lang="en-US" sz="3200" b="1" dirty="0">
                <a:solidFill>
                  <a:schemeClr val="tx1"/>
                </a:solidFill>
              </a:rPr>
              <a:t> Solution- </a:t>
            </a:r>
            <a:r>
              <a:rPr lang="en-US" sz="3200" b="1" dirty="0" err="1" smtClean="0">
                <a:solidFill>
                  <a:schemeClr val="tx1"/>
                </a:solidFill>
              </a:rPr>
              <a:t>WaqfCoin</a:t>
            </a:r>
            <a:r>
              <a:rPr lang="en-US" sz="3200" b="1" dirty="0" smtClean="0">
                <a:solidFill>
                  <a:schemeClr val="tx1"/>
                </a:solidFill>
              </a:rPr>
              <a:t> &amp; Application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5. Take Away 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.   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028" y="339729"/>
            <a:ext cx="9196252" cy="83998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/>
              <a:t>We are the Servant of ALLAH…..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D2FC09E9-505A-4862-B7CF-C4532DA4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DA31936-A705-45ED-A666-3A5BE589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2</a:t>
            </a:fld>
            <a:endParaRPr lang="en-US" altLang="ms-MY"/>
          </a:p>
        </p:txBody>
      </p:sp>
    </p:spTree>
    <p:extLst>
      <p:ext uri="{BB962C8B-B14F-4D97-AF65-F5344CB8AC3E}">
        <p14:creationId xmlns:p14="http://schemas.microsoft.com/office/powerpoint/2010/main" val="2420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78" y="5225657"/>
            <a:ext cx="7986900" cy="8321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316501" y="532924"/>
            <a:ext cx="715080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800" b="1" spc="9" dirty="0">
                <a:solidFill>
                  <a:srgbClr val="FF0000"/>
                </a:solidFill>
                <a:latin typeface="Gill Sans MT"/>
                <a:cs typeface="Gill Sans MT"/>
              </a:rPr>
              <a:t>SOLUTIONS – </a:t>
            </a:r>
            <a:r>
              <a:rPr lang="en-MY" sz="2800" b="1" spc="9" dirty="0" err="1">
                <a:solidFill>
                  <a:srgbClr val="FF0000"/>
                </a:solidFill>
                <a:latin typeface="Gill Sans MT"/>
                <a:cs typeface="Gill Sans MT"/>
              </a:rPr>
              <a:t>WaqfCoin</a:t>
            </a:r>
            <a:r>
              <a:rPr lang="en-MY" sz="2800" b="1" spc="9" dirty="0">
                <a:solidFill>
                  <a:srgbClr val="FF0000"/>
                </a:solidFill>
                <a:latin typeface="Gill Sans MT"/>
                <a:cs typeface="Gill Sans MT"/>
              </a:rPr>
              <a:t> Based on </a:t>
            </a:r>
            <a:r>
              <a:rPr sz="2800" b="1" spc="9" dirty="0">
                <a:solidFill>
                  <a:srgbClr val="FF0000"/>
                </a:solidFill>
                <a:latin typeface="Gill Sans MT"/>
                <a:cs typeface="Gill Sans MT"/>
              </a:rPr>
              <a:t>GOLD </a:t>
            </a:r>
            <a:endParaRPr sz="2800" b="1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9" y="402895"/>
            <a:ext cx="1675401" cy="1221127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3554569" y="1371699"/>
            <a:ext cx="655814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i="1" spc="9" dirty="0">
                <a:solidFill>
                  <a:srgbClr val="333333"/>
                </a:solidFill>
                <a:latin typeface="Arial"/>
                <a:cs typeface="Arial"/>
              </a:rPr>
              <a:t>”the Prophet (SAW) gave him a Dinar to buy him a sheep, and </a:t>
            </a:r>
            <a:r>
              <a:rPr sz="2400" i="1" spc="9" dirty="0" smtClean="0">
                <a:solidFill>
                  <a:srgbClr val="333333"/>
                </a:solidFill>
                <a:latin typeface="Arial"/>
                <a:cs typeface="Arial"/>
              </a:rPr>
              <a:t>he</a:t>
            </a:r>
            <a:r>
              <a:rPr lang="en-MY" sz="2400" i="1" spc="9" dirty="0" smtClean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400" i="1" spc="9" dirty="0" smtClean="0">
                <a:solidFill>
                  <a:srgbClr val="333333"/>
                </a:solidFill>
                <a:latin typeface="Arial"/>
                <a:cs typeface="Arial"/>
              </a:rPr>
              <a:t>bought </a:t>
            </a:r>
            <a:r>
              <a:rPr sz="2400" i="1" spc="9" dirty="0">
                <a:solidFill>
                  <a:srgbClr val="333333"/>
                </a:solidFill>
                <a:latin typeface="Arial"/>
                <a:cs typeface="Arial"/>
              </a:rPr>
              <a:t>two sheep for him, then he sold one of them for a Dinar, and</a:t>
            </a:r>
            <a:endParaRPr sz="2400" dirty="0">
              <a:latin typeface="Arial"/>
              <a:cs typeface="Arial"/>
            </a:endParaRPr>
          </a:p>
          <a:p>
            <a:r>
              <a:rPr sz="2400" i="1" spc="9" dirty="0">
                <a:solidFill>
                  <a:srgbClr val="333333"/>
                </a:solidFill>
                <a:latin typeface="Arial"/>
                <a:cs typeface="Arial"/>
              </a:rPr>
              <a:t>bought a Dinar and a sheep to the Prophet (SAW). The Messenger </a:t>
            </a:r>
            <a:r>
              <a:rPr sz="2400" i="1" spc="9" dirty="0" smtClean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lang="en-MY" sz="2400" i="1" spc="9" dirty="0" smtClean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400" i="1" spc="9" dirty="0" smtClean="0">
                <a:solidFill>
                  <a:srgbClr val="333333"/>
                </a:solidFill>
                <a:latin typeface="Arial"/>
                <a:cs typeface="Arial"/>
              </a:rPr>
              <a:t>Allah </a:t>
            </a:r>
            <a:r>
              <a:rPr sz="2400" i="1" spc="9" dirty="0">
                <a:solidFill>
                  <a:srgbClr val="333333"/>
                </a:solidFill>
                <a:latin typeface="Arial"/>
                <a:cs typeface="Arial"/>
              </a:rPr>
              <a:t>(SAW) prayed for blessing for him. Sahih “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14080" y="1871301"/>
            <a:ext cx="236397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9" dirty="0">
                <a:solidFill>
                  <a:srgbClr val="212121"/>
                </a:solidFill>
                <a:latin typeface="Arial"/>
                <a:cs typeface="Arial"/>
              </a:rPr>
              <a:t>Hadith Narrated By </a:t>
            </a:r>
            <a:r>
              <a:rPr sz="2400" spc="9" dirty="0" err="1">
                <a:solidFill>
                  <a:srgbClr val="212121"/>
                </a:solidFill>
                <a:latin typeface="Arial"/>
                <a:cs typeface="Arial"/>
              </a:rPr>
              <a:t>Urwah</a:t>
            </a:r>
            <a:r>
              <a:rPr sz="2400" spc="9" dirty="0">
                <a:solidFill>
                  <a:srgbClr val="212121"/>
                </a:solidFill>
                <a:latin typeface="Arial"/>
                <a:cs typeface="Arial"/>
              </a:rPr>
              <a:t> Al-</a:t>
            </a:r>
            <a:r>
              <a:rPr sz="2400" spc="9" dirty="0" err="1">
                <a:solidFill>
                  <a:srgbClr val="212121"/>
                </a:solidFill>
                <a:latin typeface="Arial"/>
                <a:cs typeface="Arial"/>
              </a:rPr>
              <a:t>Bariqi</a:t>
            </a:r>
            <a:r>
              <a:rPr lang="en-MY" sz="2400" spc="9" dirty="0">
                <a:solidFill>
                  <a:srgbClr val="212121"/>
                </a:solidFill>
                <a:latin typeface="Arial"/>
                <a:cs typeface="Arial"/>
              </a:rPr>
              <a:t>  </a:t>
            </a:r>
            <a:r>
              <a:rPr sz="2400" spc="9" dirty="0">
                <a:solidFill>
                  <a:srgbClr val="212121"/>
                </a:solidFill>
                <a:latin typeface="Arial"/>
                <a:cs typeface="Arial"/>
              </a:rPr>
              <a:t>In Sunan Ibn Majah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44595" y="3015495"/>
            <a:ext cx="5245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pc="9" dirty="0">
                <a:latin typeface="Gill Sans MT"/>
                <a:cs typeface="Gill Sans MT"/>
              </a:rPr>
              <a:t>,</a:t>
            </a:r>
            <a:endParaRPr dirty="0">
              <a:latin typeface="Gill Sans MT"/>
              <a:cs typeface="Gill Sans M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14079" y="4409882"/>
            <a:ext cx="888068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9" dirty="0">
                <a:latin typeface="Gill Sans MT"/>
                <a:cs typeface="Gill Sans MT"/>
              </a:rPr>
              <a:t>According to Islamic law, the Islamic dinar is a coin of pure gold weighing 72 grains of average barley. </a:t>
            </a:r>
            <a:r>
              <a:rPr sz="2400" spc="9" dirty="0" smtClean="0">
                <a:latin typeface="Gill Sans MT"/>
                <a:cs typeface="Gill Sans MT"/>
              </a:rPr>
              <a:t>Modern</a:t>
            </a:r>
            <a:r>
              <a:rPr lang="en-MY" sz="2400" spc="9" dirty="0" smtClean="0">
                <a:latin typeface="Gill Sans MT"/>
                <a:cs typeface="Gill Sans MT"/>
              </a:rPr>
              <a:t> </a:t>
            </a:r>
            <a:r>
              <a:rPr lang="en-US" sz="2400" spc="9" dirty="0" smtClean="0">
                <a:latin typeface="Gill Sans MT"/>
                <a:cs typeface="Gill Sans MT"/>
              </a:rPr>
              <a:t>determination </a:t>
            </a:r>
            <a:r>
              <a:rPr lang="en-US" sz="2400" spc="9" dirty="0">
                <a:latin typeface="Gill Sans MT"/>
                <a:cs typeface="Gill Sans MT"/>
              </a:rPr>
              <a:t>of weight range from 4.25 grams to 4.5 grams of gold</a:t>
            </a:r>
            <a:endParaRPr sz="2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79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165412"/>
            <a:ext cx="8426824" cy="5692588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8" y="4598485"/>
            <a:ext cx="7986900" cy="8321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21276" y="1005817"/>
            <a:ext cx="4208268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spc="9" dirty="0">
                <a:latin typeface="Gill Sans MT"/>
                <a:cs typeface="Gill Sans MT"/>
              </a:rPr>
              <a:t>SOLUTIONS </a:t>
            </a:r>
            <a:r>
              <a:rPr sz="2000" spc="9" dirty="0" smtClean="0">
                <a:latin typeface="Gill Sans MT"/>
                <a:cs typeface="Gill Sans MT"/>
              </a:rPr>
              <a:t>–</a:t>
            </a:r>
            <a:r>
              <a:rPr lang="en-MY" sz="2000" spc="9" dirty="0" smtClean="0">
                <a:latin typeface="Gill Sans MT"/>
                <a:cs typeface="Gill Sans MT"/>
              </a:rPr>
              <a:t> WAQF COIN </a:t>
            </a:r>
            <a:r>
              <a:rPr sz="2000" spc="9" dirty="0" smtClean="0">
                <a:latin typeface="Gill Sans MT"/>
                <a:cs typeface="Gill Sans MT"/>
              </a:rPr>
              <a:t> </a:t>
            </a:r>
            <a:r>
              <a:rPr sz="2000" spc="9" dirty="0">
                <a:latin typeface="Gill Sans MT"/>
                <a:cs typeface="Gill Sans MT"/>
              </a:rPr>
              <a:t>GOLD </a:t>
            </a:r>
            <a:endParaRPr sz="2000" dirty="0">
              <a:latin typeface="Gill Sans MT"/>
              <a:cs typeface="Gill Sans MT"/>
            </a:endParaRPr>
          </a:p>
        </p:txBody>
      </p:sp>
      <p:pic>
        <p:nvPicPr>
          <p:cNvPr id="4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7" y="1529189"/>
            <a:ext cx="814324" cy="81534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2106705" y="1654233"/>
            <a:ext cx="6822637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2000" spc="9" dirty="0">
                <a:latin typeface="Gill Sans MT"/>
                <a:cs typeface="Gill Sans MT"/>
              </a:rPr>
              <a:t>Gold has been recognized to store value, stable and trustworthy. </a:t>
            </a:r>
          </a:p>
          <a:p>
            <a:r>
              <a:rPr lang="en-MY" sz="2000" spc="9" dirty="0">
                <a:latin typeface="Gill Sans MT"/>
                <a:cs typeface="Gill Sans MT"/>
              </a:rPr>
              <a:t>It has long history of trust value compare to Fiat Money. 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261354" y="2946259"/>
            <a:ext cx="4965847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2000" spc="9" dirty="0">
                <a:latin typeface="Gill Sans MT"/>
                <a:cs typeface="Gill Sans MT"/>
              </a:rPr>
              <a:t>Gold is accepted worldwide, anytime, anyplace. 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182250" y="3952537"/>
            <a:ext cx="703295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2000" spc="9" dirty="0">
                <a:latin typeface="Gill Sans MT"/>
                <a:cs typeface="Gill Sans MT"/>
              </a:rPr>
              <a:t>Gold kept and stored at approved institution, is save and insured. 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182250" y="4306634"/>
            <a:ext cx="737926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2000" spc="9" dirty="0">
                <a:latin typeface="Gill Sans MT"/>
                <a:cs typeface="Gill Sans MT"/>
              </a:rPr>
              <a:t>It protects investors from systematic, unsystematic risks and potential </a:t>
            </a:r>
          </a:p>
          <a:p>
            <a:r>
              <a:rPr lang="en-MY" sz="2000" spc="9" dirty="0">
                <a:latin typeface="Gill Sans MT"/>
                <a:cs typeface="Gill Sans MT"/>
              </a:rPr>
              <a:t>financial crisis. </a:t>
            </a:r>
            <a:endParaRPr sz="2000" dirty="0">
              <a:latin typeface="Gill Sans MT"/>
              <a:cs typeface="Gill Sans MT"/>
            </a:endParaRPr>
          </a:p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0" y="3923213"/>
            <a:ext cx="831127" cy="832165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3" y="2875826"/>
            <a:ext cx="773859" cy="7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5" y="4551866"/>
            <a:ext cx="7986900" cy="8321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1568" y="259701"/>
            <a:ext cx="7941277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2800" b="1" spc="9" dirty="0">
                <a:latin typeface="Gill Sans MT"/>
                <a:cs typeface="Gill Sans MT"/>
              </a:rPr>
              <a:t>ISLAMIC FINTECH </a:t>
            </a:r>
            <a:r>
              <a:rPr sz="2800" b="1" spc="9" dirty="0">
                <a:latin typeface="Gill Sans MT"/>
                <a:cs typeface="Gill Sans MT"/>
              </a:rPr>
              <a:t>SOLUTIONS – WAQ</a:t>
            </a:r>
            <a:r>
              <a:rPr lang="en-MY" sz="2800" b="1" spc="9" dirty="0">
                <a:latin typeface="Gill Sans MT"/>
                <a:cs typeface="Gill Sans MT"/>
              </a:rPr>
              <a:t>F COIN</a:t>
            </a:r>
            <a:r>
              <a:rPr sz="2800" b="1" spc="9" dirty="0">
                <a:latin typeface="Gill Sans MT"/>
                <a:cs typeface="Gill Sans MT"/>
              </a:rPr>
              <a:t> </a:t>
            </a:r>
            <a:endParaRPr sz="2800" b="1" dirty="0">
              <a:latin typeface="Gill Sans MT"/>
              <a:cs typeface="Gill Sans M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854227" y="690588"/>
            <a:ext cx="5800920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MY" sz="2400" spc="9" dirty="0">
              <a:latin typeface="Gill Sans MT"/>
              <a:cs typeface="Gill Sans MT"/>
            </a:endParaRPr>
          </a:p>
          <a:p>
            <a:endParaRPr lang="en-MY" sz="2400" spc="9" dirty="0">
              <a:latin typeface="Gill Sans MT"/>
              <a:cs typeface="Gill Sans MT"/>
            </a:endParaRPr>
          </a:p>
          <a:p>
            <a:r>
              <a:rPr lang="en-MY" sz="2400" spc="9" dirty="0">
                <a:latin typeface="Gill Sans MT"/>
                <a:cs typeface="Gill Sans MT"/>
              </a:rPr>
              <a:t> is a patent product of Bank Waqf International (Bwi)</a:t>
            </a:r>
            <a:endParaRPr lang="en-MY" sz="2400" spc="9" dirty="0" smtClean="0">
              <a:latin typeface="Gill Sans MT"/>
              <a:cs typeface="Gill Sans MT"/>
            </a:endParaRPr>
          </a:p>
          <a:p>
            <a:endParaRPr lang="en-MY" sz="2400" spc="9" dirty="0" smtClean="0">
              <a:latin typeface="Gill Sans MT"/>
              <a:cs typeface="Gill Sans MT"/>
            </a:endParaRPr>
          </a:p>
          <a:p>
            <a:endParaRPr lang="en-MY" sz="2400" spc="9" dirty="0" smtClean="0">
              <a:latin typeface="Gill Sans MT"/>
              <a:cs typeface="Gill Sans MT"/>
            </a:endParaRPr>
          </a:p>
          <a:p>
            <a:r>
              <a:rPr lang="en-MY" sz="2400" spc="9" dirty="0">
                <a:latin typeface="Gill Sans MT"/>
                <a:cs typeface="Gill Sans MT"/>
              </a:rPr>
              <a:t>Is a principal business partner for</a:t>
            </a:r>
            <a:r>
              <a:rPr lang="en-MY" sz="2400" spc="9" dirty="0" smtClean="0">
                <a:latin typeface="Gill Sans MT"/>
                <a:cs typeface="Gill Sans MT"/>
              </a:rPr>
              <a:t> gold </a:t>
            </a:r>
            <a:r>
              <a:rPr lang="en-MY" sz="2400" spc="9" dirty="0">
                <a:latin typeface="Gill Sans MT"/>
                <a:cs typeface="Gill Sans MT"/>
              </a:rPr>
              <a:t>trade based on aqad </a:t>
            </a:r>
            <a:r>
              <a:rPr lang="en-MY" sz="2400" spc="9" dirty="0" smtClean="0">
                <a:latin typeface="Gill Sans MT"/>
                <a:cs typeface="Gill Sans MT"/>
              </a:rPr>
              <a:t>murabahah.  With </a:t>
            </a:r>
            <a:r>
              <a:rPr lang="en-MY" sz="2400" spc="9" dirty="0">
                <a:latin typeface="Gill Sans MT"/>
                <a:cs typeface="Gill Sans MT"/>
              </a:rPr>
              <a:t>wadiah mode </a:t>
            </a:r>
            <a:r>
              <a:rPr lang="en-MY" sz="2400" spc="9" dirty="0" smtClean="0">
                <a:latin typeface="Gill Sans MT"/>
                <a:cs typeface="Gill Sans MT"/>
              </a:rPr>
              <a:t>of savings </a:t>
            </a:r>
            <a:r>
              <a:rPr lang="en-MY" sz="2400" spc="9" dirty="0">
                <a:latin typeface="Gill Sans MT"/>
                <a:cs typeface="Gill Sans MT"/>
              </a:rPr>
              <a:t>facilities. </a:t>
            </a:r>
          </a:p>
          <a:p>
            <a:endParaRPr lang="en-MY" sz="2400" spc="9" dirty="0">
              <a:latin typeface="Gill Sans MT"/>
              <a:cs typeface="Gill Sans MT"/>
            </a:endParaRPr>
          </a:p>
          <a:p>
            <a:r>
              <a:rPr lang="en-MY" sz="2400" spc="9" dirty="0">
                <a:latin typeface="Gill Sans MT"/>
                <a:cs typeface="Gill Sans MT"/>
              </a:rPr>
              <a:t>Waqf coin </a:t>
            </a:r>
            <a:r>
              <a:rPr lang="en-MY" sz="2400" spc="9" dirty="0" smtClean="0">
                <a:latin typeface="Gill Sans MT"/>
                <a:cs typeface="Gill Sans MT"/>
              </a:rPr>
              <a:t>provides security and stored value based on market value of the gold. </a:t>
            </a:r>
            <a:endParaRPr lang="en-MY" sz="2400" spc="9" dirty="0">
              <a:latin typeface="Gill Sans MT"/>
              <a:cs typeface="Gill Sans MT"/>
            </a:endParaRPr>
          </a:p>
          <a:p>
            <a:endParaRPr lang="en-MY" sz="2400" spc="9" dirty="0">
              <a:latin typeface="Gill Sans MT"/>
              <a:cs typeface="Gill Sans MT"/>
            </a:endParaRPr>
          </a:p>
          <a:p>
            <a:endParaRPr lang="en-MY" sz="2400" spc="9" dirty="0">
              <a:latin typeface="Gill Sans MT"/>
              <a:cs typeface="Gill Sans MT"/>
            </a:endParaRPr>
          </a:p>
          <a:p>
            <a:endParaRPr sz="2400" dirty="0">
              <a:latin typeface="Gill Sans MT"/>
              <a:cs typeface="Gill Sans MT"/>
            </a:endParaRPr>
          </a:p>
        </p:txBody>
      </p:sp>
      <p:pic>
        <p:nvPicPr>
          <p:cNvPr id="5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4" y="1468870"/>
            <a:ext cx="2538791" cy="3214072"/>
          </a:xfrm>
          <a:prstGeom prst="rect">
            <a:avLst/>
          </a:prstGeom>
        </p:spPr>
      </p:pic>
      <p:pic>
        <p:nvPicPr>
          <p:cNvPr id="23" name="Image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753ECA09-2D0B-491B-B9C6-3665BE10B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3" y="3244572"/>
            <a:ext cx="1246654" cy="335340"/>
          </a:xfrm>
          <a:prstGeom prst="rect">
            <a:avLst/>
          </a:prstGeom>
        </p:spPr>
      </p:pic>
      <p:pic>
        <p:nvPicPr>
          <p:cNvPr id="24" name="Image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D7907E38-037E-459F-97E5-2E80D3F06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3" y="1635778"/>
            <a:ext cx="1346154" cy="3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6" y="5779724"/>
            <a:ext cx="7978588" cy="486802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0" y="5784317"/>
            <a:ext cx="7986900" cy="8321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30" y="5411386"/>
            <a:ext cx="1246654" cy="335340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90" y="5384622"/>
            <a:ext cx="1346154" cy="36210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47040" y="468363"/>
            <a:ext cx="1809770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spc="9" dirty="0" smtClean="0">
                <a:latin typeface="Gill Sans MT"/>
                <a:cs typeface="Gill Sans MT"/>
              </a:rPr>
              <a:t>UNIQUE  </a:t>
            </a:r>
            <a:r>
              <a:rPr sz="1600" spc="9" dirty="0" smtClean="0">
                <a:latin typeface="Gill Sans MT"/>
                <a:cs typeface="Gill Sans MT"/>
              </a:rPr>
              <a:t>FEATURES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214057" y="1048797"/>
            <a:ext cx="49227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b="1" spc="9" dirty="0" smtClean="0">
                <a:latin typeface="Arial"/>
                <a:cs typeface="Arial"/>
              </a:rPr>
              <a:t>1.  </a:t>
            </a:r>
            <a:r>
              <a:rPr lang="en-US" sz="2400" b="1" spc="9" dirty="0" err="1" smtClean="0">
                <a:latin typeface="Arial"/>
                <a:cs typeface="Arial"/>
              </a:rPr>
              <a:t>WaqfCoin</a:t>
            </a:r>
            <a:r>
              <a:rPr lang="en-US" sz="2400" b="1" spc="9" dirty="0" smtClean="0">
                <a:latin typeface="Arial"/>
                <a:cs typeface="Arial"/>
              </a:rPr>
              <a:t> App One </a:t>
            </a:r>
            <a:r>
              <a:rPr lang="en-US" sz="2400" b="1" spc="9" dirty="0" err="1" smtClean="0">
                <a:latin typeface="Arial"/>
                <a:cs typeface="Arial"/>
              </a:rPr>
              <a:t>Ummah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622090" y="1468247"/>
            <a:ext cx="117946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spc="9" dirty="0" smtClean="0">
                <a:latin typeface="Gill Sans MT"/>
                <a:cs typeface="Gill Sans MT"/>
              </a:rPr>
              <a:t>The Application is developed by young Muslim with the </a:t>
            </a:r>
            <a:endParaRPr lang="en-US" sz="2400" spc="9" dirty="0" smtClean="0">
              <a:latin typeface="Gill Sans MT"/>
              <a:cs typeface="Gill Sans MT"/>
            </a:endParaRPr>
          </a:p>
          <a:p>
            <a:r>
              <a:rPr lang="en-US" sz="2400" spc="9" dirty="0">
                <a:latin typeface="Gill Sans MT"/>
                <a:cs typeface="Gill Sans MT"/>
              </a:rPr>
              <a:t> </a:t>
            </a:r>
            <a:r>
              <a:rPr lang="en-US" sz="2400" spc="9" dirty="0" smtClean="0">
                <a:latin typeface="Gill Sans MT"/>
                <a:cs typeface="Gill Sans MT"/>
              </a:rPr>
              <a:t>aim </a:t>
            </a:r>
            <a:r>
              <a:rPr lang="en-US" sz="2400" spc="9" dirty="0" smtClean="0">
                <a:latin typeface="Gill Sans MT"/>
                <a:cs typeface="Gill Sans MT"/>
              </a:rPr>
              <a:t>to consolidate global </a:t>
            </a:r>
            <a:r>
              <a:rPr lang="en-US" sz="2400" spc="9" dirty="0" smtClean="0">
                <a:latin typeface="Gill Sans MT"/>
                <a:cs typeface="Gill Sans MT"/>
              </a:rPr>
              <a:t>economy  Based </a:t>
            </a:r>
            <a:r>
              <a:rPr lang="en-US" sz="2400" spc="9" dirty="0" smtClean="0">
                <a:latin typeface="Gill Sans MT"/>
                <a:cs typeface="Gill Sans MT"/>
              </a:rPr>
              <a:t>on </a:t>
            </a:r>
            <a:r>
              <a:rPr lang="en-US" sz="2400" spc="9" dirty="0" err="1" smtClean="0">
                <a:latin typeface="Gill Sans MT"/>
                <a:cs typeface="Gill Sans MT"/>
              </a:rPr>
              <a:t>waqf</a:t>
            </a:r>
            <a:r>
              <a:rPr lang="en-US" sz="2400" spc="9" dirty="0" smtClean="0">
                <a:latin typeface="Gill Sans MT"/>
                <a:cs typeface="Gill Sans MT"/>
              </a:rPr>
              <a:t> </a:t>
            </a:r>
            <a:endParaRPr sz="2400" dirty="0">
              <a:latin typeface="Gill Sans MT"/>
              <a:cs typeface="Gill Sans MT"/>
            </a:endParaRPr>
          </a:p>
        </p:txBody>
      </p:sp>
      <p:pic>
        <p:nvPicPr>
          <p:cNvPr id="6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9" y="1006746"/>
            <a:ext cx="901028" cy="902154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0" y="1008482"/>
            <a:ext cx="2435003" cy="2438044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48" y="3887336"/>
            <a:ext cx="630171" cy="630958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5" y="2333862"/>
            <a:ext cx="750871" cy="751809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55" y="3001242"/>
            <a:ext cx="711849" cy="712737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3329056" y="2492643"/>
            <a:ext cx="87081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spc="9" dirty="0" smtClean="0">
                <a:latin typeface="Gill Sans MT"/>
                <a:cs typeface="Gill Sans MT"/>
              </a:rPr>
              <a:t>2.  Free from </a:t>
            </a:r>
            <a:r>
              <a:rPr lang="en-US" sz="2400" spc="9" dirty="0" err="1" smtClean="0">
                <a:latin typeface="Gill Sans MT"/>
                <a:cs typeface="Gill Sans MT"/>
              </a:rPr>
              <a:t>Riba</a:t>
            </a:r>
            <a:r>
              <a:rPr lang="en-US" sz="2400" spc="9" dirty="0" smtClean="0">
                <a:latin typeface="Gill Sans MT"/>
                <a:cs typeface="Gill Sans MT"/>
              </a:rPr>
              <a:t>, </a:t>
            </a:r>
            <a:r>
              <a:rPr lang="en-US" sz="2400" spc="9" dirty="0" err="1" smtClean="0">
                <a:latin typeface="Gill Sans MT"/>
                <a:cs typeface="Gill Sans MT"/>
              </a:rPr>
              <a:t>maisir</a:t>
            </a:r>
            <a:r>
              <a:rPr lang="en-US" sz="2400" spc="9" dirty="0" smtClean="0">
                <a:latin typeface="Gill Sans MT"/>
                <a:cs typeface="Gill Sans MT"/>
              </a:rPr>
              <a:t> (speculation)  and </a:t>
            </a:r>
            <a:r>
              <a:rPr lang="en-US" sz="2400" spc="9" dirty="0" err="1" smtClean="0">
                <a:latin typeface="Gill Sans MT"/>
                <a:cs typeface="Gill Sans MT"/>
              </a:rPr>
              <a:t>gharar</a:t>
            </a:r>
            <a:r>
              <a:rPr lang="en-US" sz="2400" spc="9" dirty="0" smtClean="0">
                <a:latin typeface="Gill Sans MT"/>
                <a:cs typeface="Gill Sans MT"/>
              </a:rPr>
              <a:t> (not certain</a:t>
            </a:r>
            <a:r>
              <a:rPr lang="en-US" sz="2400" spc="9" dirty="0" smtClean="0">
                <a:latin typeface="Gill Sans MT"/>
                <a:cs typeface="Gill Sans MT"/>
              </a:rPr>
              <a:t>)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329056" y="4094781"/>
            <a:ext cx="1094486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400" b="1" spc="9" dirty="0" smtClean="0">
                <a:latin typeface="Arial"/>
                <a:cs typeface="Arial"/>
              </a:rPr>
              <a:t>Stored </a:t>
            </a:r>
            <a:r>
              <a:rPr lang="en-US" sz="2400" b="1" spc="9" dirty="0" smtClean="0">
                <a:latin typeface="Arial"/>
                <a:cs typeface="Arial"/>
              </a:rPr>
              <a:t>Value 100% in form of physical gold kept at </a:t>
            </a:r>
            <a:endParaRPr lang="en-US" sz="2400" b="1" spc="9" dirty="0" smtClean="0">
              <a:latin typeface="Arial"/>
              <a:cs typeface="Arial"/>
            </a:endParaRPr>
          </a:p>
          <a:p>
            <a:r>
              <a:rPr lang="en-US" sz="2400" b="1" spc="9" dirty="0" smtClean="0">
                <a:latin typeface="Arial"/>
                <a:cs typeface="Arial"/>
              </a:rPr>
              <a:t>Vault </a:t>
            </a:r>
            <a:r>
              <a:rPr lang="en-US" sz="2400" b="1" spc="9" dirty="0" smtClean="0">
                <a:latin typeface="Arial"/>
                <a:cs typeface="Arial"/>
              </a:rPr>
              <a:t>Safe Deposit in </a:t>
            </a:r>
            <a:r>
              <a:rPr lang="en-US" sz="2400" b="1" spc="9" dirty="0" smtClean="0">
                <a:latin typeface="Arial"/>
                <a:cs typeface="Arial"/>
              </a:rPr>
              <a:t>PT  </a:t>
            </a:r>
            <a:r>
              <a:rPr lang="en-US" sz="2400" b="1" spc="9" dirty="0" err="1" smtClean="0">
                <a:latin typeface="Arial"/>
                <a:cs typeface="Arial"/>
              </a:rPr>
              <a:t>Pegadaian</a:t>
            </a:r>
            <a:r>
              <a:rPr lang="en-US" sz="2400" b="1" spc="9" dirty="0" smtClean="0">
                <a:latin typeface="Arial"/>
                <a:cs typeface="Arial"/>
              </a:rPr>
              <a:t> </a:t>
            </a:r>
            <a:r>
              <a:rPr lang="en-US" sz="2400" b="1" spc="9" dirty="0" smtClean="0">
                <a:latin typeface="Arial"/>
                <a:cs typeface="Arial"/>
              </a:rPr>
              <a:t>(</a:t>
            </a:r>
            <a:r>
              <a:rPr lang="en-US" sz="2400" b="1" spc="9" dirty="0" err="1" smtClean="0">
                <a:latin typeface="Arial"/>
                <a:cs typeface="Arial"/>
              </a:rPr>
              <a:t>Persero</a:t>
            </a:r>
            <a:r>
              <a:rPr lang="en-US" sz="2400" b="1" spc="9" dirty="0" smtClean="0">
                <a:latin typeface="Arial"/>
                <a:cs typeface="Arial"/>
              </a:rPr>
              <a:t>) Indonesia.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484757" y="3290984"/>
            <a:ext cx="559298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spc="9" dirty="0" smtClean="0">
                <a:latin typeface="Gill Sans MT"/>
                <a:cs typeface="Gill Sans MT"/>
              </a:rPr>
              <a:t>3  Protect against inflation and </a:t>
            </a:r>
            <a:r>
              <a:rPr lang="en-US" sz="2400" spc="9" dirty="0" smtClean="0">
                <a:latin typeface="Gill Sans MT"/>
                <a:cs typeface="Gill Sans MT"/>
              </a:rPr>
              <a:t> crisis </a:t>
            </a:r>
            <a:endParaRPr sz="2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246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0" y="4366336"/>
            <a:ext cx="7986900" cy="832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73632" y="248188"/>
            <a:ext cx="119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44439" y="992750"/>
            <a:ext cx="1041503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  Platform to Buy and Sell Gold</a:t>
            </a:r>
          </a:p>
          <a:p>
            <a:r>
              <a:rPr lang="en-US" sz="2400" dirty="0" smtClean="0"/>
              <a:t>Various mode of transaction will be developed from time to time.</a:t>
            </a:r>
          </a:p>
          <a:p>
            <a:r>
              <a:rPr lang="en-US" sz="2400" dirty="0" smtClean="0"/>
              <a:t>This will be big online market</a:t>
            </a:r>
          </a:p>
          <a:p>
            <a:endParaRPr lang="en-US" sz="2400" dirty="0" smtClean="0"/>
          </a:p>
          <a:p>
            <a:r>
              <a:rPr lang="en-US" sz="2400" dirty="0" smtClean="0"/>
              <a:t>6.  Multi Payment Channel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7.  Transfer of </a:t>
            </a:r>
            <a:r>
              <a:rPr lang="en-US" sz="2400" dirty="0" err="1" smtClean="0"/>
              <a:t>WaqfCoin</a:t>
            </a:r>
            <a:r>
              <a:rPr lang="en-US" sz="2400" dirty="0" smtClean="0"/>
              <a:t> among members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8. Social Transaction and Commerce</a:t>
            </a:r>
          </a:p>
          <a:p>
            <a:r>
              <a:rPr lang="en-US" sz="2400" dirty="0" smtClean="0"/>
              <a:t>Potential platform for social work including </a:t>
            </a:r>
            <a:r>
              <a:rPr lang="en-US" sz="2400" dirty="0" err="1" smtClean="0"/>
              <a:t>zakat</a:t>
            </a:r>
            <a:r>
              <a:rPr lang="en-US" sz="2400" dirty="0" smtClean="0"/>
              <a:t> distribution, education,</a:t>
            </a:r>
          </a:p>
          <a:p>
            <a:r>
              <a:rPr lang="en-US" sz="2400" dirty="0" smtClean="0"/>
              <a:t>Disaster fund etc</a:t>
            </a:r>
            <a:endParaRPr lang="en-US" sz="2400" dirty="0"/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2016996"/>
            <a:ext cx="3692451" cy="28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0" y="4468013"/>
            <a:ext cx="7978588" cy="486802"/>
          </a:xfrm>
          <a:prstGeom prst="rect">
            <a:avLst/>
          </a:prstGeom>
        </p:spPr>
      </p:pic>
      <p:pic>
        <p:nvPicPr>
          <p:cNvPr id="8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4" y="4472606"/>
            <a:ext cx="7986900" cy="8321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34" y="4099675"/>
            <a:ext cx="1246654" cy="335340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94" y="4072911"/>
            <a:ext cx="1346154" cy="36210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73920" y="939058"/>
            <a:ext cx="2994859" cy="3191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74" spc="9" dirty="0">
                <a:latin typeface="Gill Sans MT"/>
                <a:cs typeface="Gill Sans MT"/>
              </a:rPr>
              <a:t>MULTI PAYMENT ONLINE</a:t>
            </a:r>
            <a:endParaRPr sz="2030">
              <a:latin typeface="Gill Sans MT"/>
              <a:cs typeface="Gill Sans MT"/>
            </a:endParaRPr>
          </a:p>
        </p:txBody>
      </p:sp>
      <p:pic>
        <p:nvPicPr>
          <p:cNvPr id="8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3" y="446655"/>
            <a:ext cx="9647389" cy="59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50" y="5187970"/>
            <a:ext cx="7986900" cy="8321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11" y="5489040"/>
            <a:ext cx="1346154" cy="36210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683925" y="1654422"/>
            <a:ext cx="3599832" cy="237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544" spc="9" dirty="0">
                <a:latin typeface="Gill Sans MT"/>
                <a:cs typeface="Gill Sans MT"/>
              </a:rPr>
              <a:t>VA R I O U S  PAY M E N T  C H A N N E L</a:t>
            </a:r>
            <a:endParaRPr sz="1500">
              <a:latin typeface="Gill Sans MT"/>
              <a:cs typeface="Gill Sans MT"/>
            </a:endParaRPr>
          </a:p>
        </p:txBody>
      </p:sp>
      <p:pic>
        <p:nvPicPr>
          <p:cNvPr id="9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7" y="578049"/>
            <a:ext cx="7978588" cy="44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0" y="4485605"/>
            <a:ext cx="7986900" cy="8321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0" y="4112674"/>
            <a:ext cx="1246654" cy="335340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00" y="4085910"/>
            <a:ext cx="1346154" cy="36210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98105" y="611151"/>
            <a:ext cx="2130520" cy="3191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MY" sz="2074" spc="9" dirty="0" smtClean="0">
                <a:latin typeface="Gill Sans MT"/>
                <a:cs typeface="Gill Sans MT"/>
              </a:rPr>
              <a:t>TYPE OF </a:t>
            </a:r>
            <a:r>
              <a:rPr sz="2074" spc="9" dirty="0" smtClean="0">
                <a:latin typeface="Gill Sans MT"/>
                <a:cs typeface="Gill Sans MT"/>
              </a:rPr>
              <a:t> </a:t>
            </a:r>
            <a:r>
              <a:rPr sz="2074" spc="9" dirty="0">
                <a:latin typeface="Gill Sans MT"/>
                <a:cs typeface="Gill Sans MT"/>
              </a:rPr>
              <a:t>DINAR</a:t>
            </a:r>
            <a:endParaRPr sz="2030" dirty="0">
              <a:latin typeface="Gill Sans MT"/>
              <a:cs typeface="Gill Sans MT"/>
            </a:endParaRPr>
          </a:p>
        </p:txBody>
      </p:sp>
      <p:pic>
        <p:nvPicPr>
          <p:cNvPr id="10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59" y="1592939"/>
            <a:ext cx="2687478" cy="1453050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" y="1738279"/>
            <a:ext cx="1695585" cy="1097916"/>
          </a:xfrm>
          <a:prstGeom prst="rect">
            <a:avLst/>
          </a:prstGeom>
        </p:spPr>
      </p:pic>
      <p:pic>
        <p:nvPicPr>
          <p:cNvPr id="10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01" y="1415035"/>
            <a:ext cx="2628495" cy="142116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056053" y="2993033"/>
            <a:ext cx="478914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b="1" spc="9" dirty="0">
                <a:latin typeface="Arial"/>
                <a:cs typeface="Arial"/>
              </a:rPr>
              <a:t>Dinar 22</a:t>
            </a:r>
            <a:endParaRPr sz="882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6053" y="3154809"/>
            <a:ext cx="967573" cy="1057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687" spc="9" dirty="0">
                <a:latin typeface="Gill Sans MT"/>
                <a:cs typeface="Gill Sans MT"/>
              </a:rPr>
              <a:t>Karat : 2 2 . 0  /  9 1 , 7 % </a:t>
            </a:r>
            <a:endParaRPr sz="618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56053" y="3323107"/>
            <a:ext cx="830356" cy="1057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687" spc="9" dirty="0">
                <a:latin typeface="Gill Sans MT"/>
                <a:cs typeface="Gill Sans MT"/>
              </a:rPr>
              <a:t>Berat : 4 . 2 5  g r a m </a:t>
            </a:r>
            <a:endParaRPr sz="618">
              <a:latin typeface="Gill Sans MT"/>
              <a:cs typeface="Gill Sans M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56053" y="3491405"/>
            <a:ext cx="863506" cy="1261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20" spc="9" dirty="0">
                <a:latin typeface="Gill Sans MT"/>
                <a:cs typeface="Gill Sans MT"/>
              </a:rPr>
              <a:t>Dimensi : 2 0  m m 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56053" y="3659703"/>
            <a:ext cx="1668085" cy="134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73" spc="9" dirty="0">
                <a:latin typeface="Gill Sans MT"/>
                <a:cs typeface="Gill Sans MT"/>
              </a:rPr>
              <a:t>Produksi PT ANTAM Tbk / PERURI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748197" y="2891651"/>
            <a:ext cx="478914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b="1" spc="9" dirty="0">
                <a:latin typeface="Arial"/>
                <a:cs typeface="Arial"/>
              </a:rPr>
              <a:t>Dinar 22</a:t>
            </a:r>
            <a:endParaRPr sz="882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748198" y="3053427"/>
            <a:ext cx="967573" cy="1057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687" spc="9" dirty="0">
                <a:latin typeface="Gill Sans MT"/>
                <a:cs typeface="Gill Sans MT"/>
              </a:rPr>
              <a:t>Karat : 2 4 . 0  /  9 9 , 9 % </a:t>
            </a:r>
            <a:endParaRPr sz="618">
              <a:latin typeface="Gill Sans MT"/>
              <a:cs typeface="Gill Sans MT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748197" y="3221725"/>
            <a:ext cx="830356" cy="1057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687" spc="9" dirty="0">
                <a:latin typeface="Gill Sans MT"/>
                <a:cs typeface="Gill Sans MT"/>
              </a:rPr>
              <a:t>Berat : 4 . 2 5  g r a m </a:t>
            </a:r>
            <a:endParaRPr sz="618">
              <a:latin typeface="Gill Sans MT"/>
              <a:cs typeface="Gill Sans MT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748197" y="3390023"/>
            <a:ext cx="863506" cy="1261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20" spc="9" dirty="0">
                <a:latin typeface="Gill Sans MT"/>
                <a:cs typeface="Gill Sans MT"/>
              </a:rPr>
              <a:t>Dimensi : 2 1  m m 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748198" y="3558321"/>
            <a:ext cx="1381597" cy="134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73" spc="9" dirty="0">
                <a:latin typeface="Gill Sans MT"/>
                <a:cs typeface="Gill Sans MT"/>
              </a:rPr>
              <a:t>Produksi Nadir Metal Rafineri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566003" y="2891371"/>
            <a:ext cx="676339" cy="134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73" b="1" spc="9" dirty="0">
                <a:latin typeface="Arial"/>
                <a:cs typeface="Arial"/>
              </a:rPr>
              <a:t>LM Gold Bar</a:t>
            </a:r>
            <a:endParaRPr sz="794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293351" y="2891371"/>
            <a:ext cx="66878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b="1" spc="9" dirty="0">
                <a:latin typeface="Arial"/>
                <a:cs typeface="Arial"/>
              </a:rPr>
              <a:t>5</a:t>
            </a:r>
            <a:endParaRPr sz="882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389854" y="2891371"/>
            <a:ext cx="315599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b="1" spc="9" dirty="0">
                <a:latin typeface="Arial"/>
                <a:cs typeface="Arial"/>
              </a:rPr>
              <a:t>Gram</a:t>
            </a:r>
            <a:endParaRPr sz="882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566003" y="3053147"/>
            <a:ext cx="273473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Karat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857564" y="3053147"/>
            <a:ext cx="25200" cy="1301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46" spc="9" dirty="0">
                <a:latin typeface="Gill Sans MT"/>
                <a:cs typeface="Gill Sans MT"/>
              </a:rPr>
              <a:t>: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904044" y="3053147"/>
            <a:ext cx="269176" cy="854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555" spc="9" dirty="0">
                <a:latin typeface="Gill Sans MT"/>
                <a:cs typeface="Gill Sans MT"/>
              </a:rPr>
              <a:t>2 4 . 0  / </a:t>
            </a:r>
            <a:endParaRPr sz="529">
              <a:latin typeface="Gill Sans MT"/>
              <a:cs typeface="Gill Sans MT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7200697" y="3053147"/>
            <a:ext cx="309700" cy="935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608" spc="9" dirty="0">
                <a:latin typeface="Gill Sans MT"/>
                <a:cs typeface="Gill Sans MT"/>
              </a:rPr>
              <a:t>9 9 , 9 % </a:t>
            </a:r>
            <a:endParaRPr sz="529">
              <a:latin typeface="Gill Sans MT"/>
              <a:cs typeface="Gill Sans MT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566003" y="3221445"/>
            <a:ext cx="268663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Berat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853414" y="3221445"/>
            <a:ext cx="25200" cy="1301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46" spc="9" dirty="0">
                <a:latin typeface="Gill Sans MT"/>
                <a:cs typeface="Gill Sans MT"/>
              </a:rPr>
              <a:t>: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899898" y="3221445"/>
            <a:ext cx="60466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5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990166" y="3221445"/>
            <a:ext cx="245067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gram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566003" y="3389743"/>
            <a:ext cx="404021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Dimensi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985186" y="3389743"/>
            <a:ext cx="25200" cy="1301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846" spc="9" dirty="0">
                <a:latin typeface="Gill Sans MT"/>
                <a:cs typeface="Gill Sans MT"/>
              </a:rPr>
              <a:t>:</a:t>
            </a:r>
            <a:endParaRPr sz="794">
              <a:latin typeface="Gill Sans MT"/>
              <a:cs typeface="Gill Sans MT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031666" y="3389744"/>
            <a:ext cx="372666" cy="109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714" spc="9" dirty="0">
                <a:latin typeface="Gill Sans MT"/>
                <a:cs typeface="Gill Sans MT"/>
              </a:rPr>
              <a:t>2 1  m m </a:t>
            </a:r>
            <a:endParaRPr sz="706">
              <a:latin typeface="Gill Sans MT"/>
              <a:cs typeface="Gill Sans MT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566003" y="3558041"/>
            <a:ext cx="432426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Produksi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7008346" y="3558041"/>
            <a:ext cx="283091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Nadir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7311332" y="3558041"/>
            <a:ext cx="273473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Metal</a:t>
            </a:r>
            <a:endParaRPr sz="882">
              <a:latin typeface="Gill Sans MT"/>
              <a:cs typeface="Gill Sans MT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7603918" y="3558041"/>
            <a:ext cx="377924" cy="142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27" spc="9" dirty="0">
                <a:latin typeface="Gill Sans MT"/>
                <a:cs typeface="Gill Sans MT"/>
              </a:rPr>
              <a:t>Rafineri</a:t>
            </a:r>
            <a:endParaRPr sz="882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093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60146" y="1351524"/>
            <a:ext cx="8229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5400" b="1" dirty="0"/>
          </a:p>
          <a:p>
            <a:pPr algn="ctr"/>
            <a:r>
              <a:rPr lang="en-US" sz="5400" b="1" dirty="0" smtClean="0"/>
              <a:t>PRESENTATION TAKE AWAY    </a:t>
            </a:r>
            <a:endParaRPr lang="en-US" sz="5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B46A588B-6420-4171-B1CC-A48DB95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0AC2823-E7FE-486B-BEF4-21FDF32A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28</a:t>
            </a:fld>
            <a:endParaRPr lang="en-US" altLang="ms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9" y="6047162"/>
            <a:ext cx="2859272" cy="810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9" y="6046337"/>
            <a:ext cx="2790969" cy="6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MSUNG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67" y="39451"/>
            <a:ext cx="12178277" cy="69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467B880-630C-44AB-AB2F-2925633A3056}"/>
              </a:ext>
            </a:extLst>
          </p:cNvPr>
          <p:cNvSpPr txBox="1"/>
          <p:nvPr/>
        </p:nvSpPr>
        <p:spPr>
          <a:xfrm>
            <a:off x="7247645" y="699275"/>
            <a:ext cx="3527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800" b="1" dirty="0" smtClean="0">
                <a:solidFill>
                  <a:srgbClr val="FF0000"/>
                </a:solidFill>
              </a:rPr>
              <a:t>TAKE AWAY </a:t>
            </a:r>
            <a:endParaRPr lang="en-MY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FBB5F9F-0C6F-448C-83E3-D1D8F8A79009}"/>
              </a:ext>
            </a:extLst>
          </p:cNvPr>
          <p:cNvSpPr txBox="1">
            <a:spLocks noChangeArrowheads="1"/>
          </p:cNvSpPr>
          <p:nvPr/>
        </p:nvSpPr>
        <p:spPr>
          <a:xfrm>
            <a:off x="771464" y="1991937"/>
            <a:ext cx="11072171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endParaRPr lang="en-US" sz="2400" b="1" dirty="0"/>
          </a:p>
          <a:p>
            <a:pPr marL="0" indent="0" fontAlgn="auto">
              <a:buNone/>
              <a:defRPr/>
            </a:pPr>
            <a:r>
              <a:rPr lang="en-US" sz="2400" b="1" dirty="0"/>
              <a:t>   </a:t>
            </a:r>
          </a:p>
          <a:p>
            <a:pPr marL="514350" indent="-514350" fontAlgn="auto">
              <a:buFontTx/>
              <a:buAutoNum type="arabicPeriod"/>
              <a:defRPr/>
            </a:pPr>
            <a:endParaRPr lang="en-US" sz="2400" b="1" dirty="0"/>
          </a:p>
          <a:p>
            <a:pPr marL="514350" indent="-514350" fontAlgn="auto">
              <a:buFontTx/>
              <a:buAutoNum type="arabicPeriod"/>
              <a:defRPr/>
            </a:pPr>
            <a:endParaRPr lang="en-US" sz="24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B3B532F2-326D-4B3A-8739-250AA830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29</a:t>
            </a:fld>
            <a:endParaRPr lang="en-US" altLang="ms-MY"/>
          </a:p>
        </p:txBody>
      </p:sp>
      <p:sp>
        <p:nvSpPr>
          <p:cNvPr id="6" name="TextBox 5"/>
          <p:cNvSpPr txBox="1"/>
          <p:nvPr/>
        </p:nvSpPr>
        <p:spPr>
          <a:xfrm>
            <a:off x="7247645" y="1503499"/>
            <a:ext cx="408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WAQF: WHAT IS </a:t>
            </a:r>
            <a:r>
              <a:rPr lang="en-MY" sz="2400" b="1" dirty="0" smtClean="0">
                <a:solidFill>
                  <a:srgbClr val="FF0000"/>
                </a:solidFill>
              </a:rPr>
              <a:t>OUR </a:t>
            </a:r>
            <a:r>
              <a:rPr lang="en-MY" sz="2400" b="1" dirty="0">
                <a:solidFill>
                  <a:srgbClr val="FF0000"/>
                </a:solidFill>
              </a:rPr>
              <a:t>ROLE?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143" y="2577824"/>
            <a:ext cx="112667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MY" sz="2400" dirty="0"/>
              <a:t> </a:t>
            </a:r>
            <a:r>
              <a:rPr lang="en-MY" sz="2400" dirty="0" smtClean="0"/>
              <a:t>There is a need to empower </a:t>
            </a:r>
            <a:r>
              <a:rPr lang="en-MY" sz="2400" dirty="0" err="1" smtClean="0"/>
              <a:t>ummah</a:t>
            </a:r>
            <a:r>
              <a:rPr lang="en-MY" sz="2400" dirty="0" smtClean="0"/>
              <a:t> through </a:t>
            </a:r>
            <a:r>
              <a:rPr lang="en-MY" sz="2400" dirty="0" err="1" smtClean="0"/>
              <a:t>Waqf</a:t>
            </a:r>
            <a:r>
              <a:rPr lang="en-MY" sz="2400" dirty="0" smtClean="0"/>
              <a:t> based economy </a:t>
            </a:r>
            <a:r>
              <a:rPr lang="en-MY" sz="2400" dirty="0" err="1" smtClean="0"/>
              <a:t>ie</a:t>
            </a:r>
            <a:r>
              <a:rPr lang="en-MY" sz="2400" dirty="0" smtClean="0"/>
              <a:t>.</a:t>
            </a:r>
          </a:p>
          <a:p>
            <a:r>
              <a:rPr lang="en-MY" sz="2400" dirty="0" err="1" smtClean="0"/>
              <a:t>Waqf</a:t>
            </a:r>
            <a:r>
              <a:rPr lang="en-MY" sz="2400" dirty="0" smtClean="0"/>
              <a:t>  productive.</a:t>
            </a:r>
          </a:p>
          <a:p>
            <a:endParaRPr lang="en-MY" sz="2400" dirty="0"/>
          </a:p>
          <a:p>
            <a:pPr marL="457200" indent="-457200">
              <a:buAutoNum type="arabicPeriod" startAt="2"/>
            </a:pPr>
            <a:r>
              <a:rPr lang="en-MY" sz="2400" dirty="0" smtClean="0"/>
              <a:t>All of us are accountable to preserve business based on </a:t>
            </a:r>
            <a:r>
              <a:rPr lang="en-MY" sz="2400" dirty="0" err="1" smtClean="0"/>
              <a:t>Maqasid</a:t>
            </a:r>
            <a:r>
              <a:rPr lang="en-MY" sz="2400" dirty="0" smtClean="0"/>
              <a:t> </a:t>
            </a:r>
            <a:r>
              <a:rPr lang="en-MY" sz="2400" dirty="0" err="1" smtClean="0"/>
              <a:t>Shari’ah</a:t>
            </a:r>
            <a:endParaRPr lang="en-MY" sz="2400" dirty="0" smtClean="0"/>
          </a:p>
          <a:p>
            <a:pPr marL="457200" indent="-457200">
              <a:buAutoNum type="arabicPeriod" startAt="2"/>
            </a:pPr>
            <a:endParaRPr lang="en-MY" sz="2400" dirty="0"/>
          </a:p>
          <a:p>
            <a:pPr marL="457200" indent="-457200">
              <a:buAutoNum type="arabicPeriod" startAt="2"/>
            </a:pPr>
            <a:r>
              <a:rPr lang="en-MY" sz="2400" dirty="0" smtClean="0"/>
              <a:t>IR4.0 through </a:t>
            </a:r>
            <a:r>
              <a:rPr lang="en-MY" sz="2400" dirty="0" err="1" smtClean="0"/>
              <a:t>Waqf</a:t>
            </a:r>
            <a:r>
              <a:rPr lang="en-MY" sz="2400" dirty="0" smtClean="0"/>
              <a:t> Innovation by Bank </a:t>
            </a:r>
            <a:r>
              <a:rPr lang="en-MY" sz="2400" dirty="0" err="1" smtClean="0"/>
              <a:t>Waqf</a:t>
            </a:r>
            <a:r>
              <a:rPr lang="en-MY" sz="2400" dirty="0" smtClean="0"/>
              <a:t> International provides </a:t>
            </a:r>
          </a:p>
          <a:p>
            <a:r>
              <a:rPr lang="en-MY" sz="2400" dirty="0"/>
              <a:t> </a:t>
            </a:r>
            <a:r>
              <a:rPr lang="en-MY" sz="2400" dirty="0" smtClean="0"/>
              <a:t>    empowerment  for </a:t>
            </a:r>
            <a:r>
              <a:rPr lang="en-MY" sz="2400" dirty="0" err="1" smtClean="0"/>
              <a:t>ummah</a:t>
            </a:r>
            <a:r>
              <a:rPr lang="en-MY" sz="2400" dirty="0" smtClean="0"/>
              <a:t> economic reforms, business </a:t>
            </a:r>
            <a:r>
              <a:rPr lang="en-MY" sz="2400" dirty="0" err="1" smtClean="0"/>
              <a:t>mindset</a:t>
            </a:r>
            <a:r>
              <a:rPr lang="en-MY" sz="2400" dirty="0" smtClean="0"/>
              <a:t>,</a:t>
            </a:r>
          </a:p>
          <a:p>
            <a:r>
              <a:rPr lang="en-MY" sz="2400" dirty="0"/>
              <a:t> </a:t>
            </a:r>
            <a:r>
              <a:rPr lang="en-MY" sz="2400" dirty="0" smtClean="0"/>
              <a:t>    funding, investment and charity.</a:t>
            </a:r>
          </a:p>
          <a:p>
            <a:endParaRPr lang="en-MY" sz="2400" dirty="0" smtClean="0"/>
          </a:p>
          <a:p>
            <a:pPr marL="457200" indent="-457200">
              <a:buAutoNum type="arabicPeriod" startAt="4"/>
            </a:pPr>
            <a:r>
              <a:rPr lang="en-MY" sz="2400" dirty="0" err="1" smtClean="0"/>
              <a:t>Waqf</a:t>
            </a:r>
            <a:r>
              <a:rPr lang="en-MY" sz="2400" dirty="0" smtClean="0"/>
              <a:t> Coin is to facilitate the movement of the sleeping giant of </a:t>
            </a:r>
            <a:r>
              <a:rPr lang="en-MY" sz="2400" dirty="0" err="1" smtClean="0"/>
              <a:t>untap</a:t>
            </a:r>
            <a:r>
              <a:rPr lang="en-MY" sz="2400" dirty="0" smtClean="0"/>
              <a:t> asset </a:t>
            </a:r>
          </a:p>
          <a:p>
            <a:r>
              <a:rPr lang="en-MY" sz="2400" dirty="0"/>
              <a:t> </a:t>
            </a:r>
            <a:r>
              <a:rPr lang="en-MY" sz="2400" dirty="0" smtClean="0"/>
              <a:t>    into productive generating income through </a:t>
            </a:r>
            <a:r>
              <a:rPr lang="en-MY" sz="2400" dirty="0" err="1" smtClean="0"/>
              <a:t>ummah</a:t>
            </a:r>
            <a:r>
              <a:rPr lang="en-MY" sz="2400" dirty="0" smtClean="0"/>
              <a:t> empowerment.</a:t>
            </a:r>
          </a:p>
          <a:p>
            <a:r>
              <a:rPr lang="en-MY" sz="2400" dirty="0"/>
              <a:t> </a:t>
            </a:r>
            <a:r>
              <a:rPr lang="en-MY" sz="2400" dirty="0" smtClean="0"/>
              <a:t>    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2682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60146" y="1351524"/>
            <a:ext cx="8229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WAQF </a:t>
            </a:r>
            <a:r>
              <a:rPr lang="en-US" sz="5400" b="1" dirty="0" smtClean="0"/>
              <a:t>SNAPSHOT </a:t>
            </a:r>
          </a:p>
          <a:p>
            <a:pPr algn="ctr"/>
            <a:r>
              <a:rPr lang="en-US" sz="5400" b="1" dirty="0" smtClean="0"/>
              <a:t>UNTAP ASSET   </a:t>
            </a:r>
            <a:endParaRPr lang="en-US" sz="5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B46A588B-6420-4171-B1CC-A48DB95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0AC2823-E7FE-486B-BEF4-21FDF32A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3</a:t>
            </a:fld>
            <a:endParaRPr lang="en-US" altLang="ms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9" y="6047162"/>
            <a:ext cx="2859272" cy="810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9" y="6046337"/>
            <a:ext cx="2790969" cy="6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2B28CD-FBE9-2D40-B42F-425C40DD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97" y="234163"/>
            <a:ext cx="8333844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Strategic Take-Away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A2B1346-F42C-074D-9ED9-8078E769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0CC7-20ED-1748-B1CA-89AF9B77A2BD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C986DB3-9682-094B-9F5C-1E7C738D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25" y="3567447"/>
            <a:ext cx="7550238" cy="27108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978979-E2F8-CC43-9672-F9B22EB26480}"/>
              </a:ext>
            </a:extLst>
          </p:cNvPr>
          <p:cNvSpPr/>
          <p:nvPr/>
        </p:nvSpPr>
        <p:spPr>
          <a:xfrm>
            <a:off x="333709" y="1767533"/>
            <a:ext cx="86536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000" b="1" dirty="0">
                <a:latin typeface="Arial" panose="020B0604020202020204" pitchFamily="34" charset="0"/>
                <a:ea typeface="Calibri" panose="020F0502020204030204" pitchFamily="34" charset="0"/>
              </a:rPr>
              <a:t>Putting Wealth Back onto its Proper Place in the service of Right Livelihood for the </a:t>
            </a:r>
            <a:endParaRPr lang="en-MY" sz="4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MY" sz="4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Common </a:t>
            </a:r>
            <a:r>
              <a:rPr lang="en-MY" sz="4000" b="1" dirty="0">
                <a:latin typeface="Arial" panose="020B0604020202020204" pitchFamily="34" charset="0"/>
                <a:ea typeface="Calibri" panose="020F0502020204030204" pitchFamily="34" charset="0"/>
              </a:rPr>
              <a:t>Good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7755" y="6386365"/>
            <a:ext cx="7305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ms-MY" sz="1200" b="1" dirty="0">
                <a:latin typeface="Constantia" pitchFamily="18" charset="0"/>
                <a:hlinkClick r:id="rId2"/>
              </a:rPr>
              <a:t> http://ridzwan-bakar.blogspot.com</a:t>
            </a:r>
            <a:r>
              <a:rPr lang="en-US" altLang="ms-MY" sz="1200" b="1" dirty="0">
                <a:latin typeface="Constantia" pitchFamily="18" charset="0"/>
              </a:rPr>
              <a:t>                                       </a:t>
            </a:r>
            <a:r>
              <a:rPr lang="en-US" altLang="ms-MY" sz="1200" b="1" i="1" dirty="0">
                <a:latin typeface="Constantia" pitchFamily="18" charset="0"/>
              </a:rPr>
              <a:t>Inspiring people Beyond Lecture Hall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09006" y="188913"/>
            <a:ext cx="96926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ms-MY" sz="2800" b="1" dirty="0" smtClean="0">
                <a:latin typeface="Constantia" pitchFamily="18" charset="0"/>
              </a:rPr>
              <a:t>Bank </a:t>
            </a:r>
            <a:r>
              <a:rPr lang="en-US" altLang="ms-MY" sz="2800" b="1" dirty="0" err="1" smtClean="0">
                <a:latin typeface="Constantia" pitchFamily="18" charset="0"/>
              </a:rPr>
              <a:t>Waqf</a:t>
            </a:r>
            <a:r>
              <a:rPr lang="en-US" altLang="ms-MY" sz="2800" b="1" dirty="0" smtClean="0">
                <a:latin typeface="Constantia" pitchFamily="18" charset="0"/>
              </a:rPr>
              <a:t> International…. </a:t>
            </a:r>
          </a:p>
          <a:p>
            <a:pPr marL="342900" indent="-342900"/>
            <a:r>
              <a:rPr lang="en-US" sz="2800" b="1" dirty="0" smtClean="0">
                <a:latin typeface="Constantia" panose="02030602050306030303" pitchFamily="18" charset="0"/>
              </a:rPr>
              <a:t>The </a:t>
            </a:r>
            <a:r>
              <a:rPr lang="en-US" sz="2800" b="1" dirty="0">
                <a:latin typeface="Constantia" panose="02030602050306030303" pitchFamily="18" charset="0"/>
              </a:rPr>
              <a:t>World has abundance of wealth</a:t>
            </a:r>
          </a:p>
          <a:p>
            <a:pPr marL="342900" indent="-342900" eaLnBrk="1" hangingPunct="1"/>
            <a:endParaRPr lang="en-US" altLang="ms-MY" sz="2800" b="1" dirty="0">
              <a:latin typeface="Constantia" pitchFamily="18" charset="0"/>
            </a:endParaRPr>
          </a:p>
        </p:txBody>
      </p:sp>
      <p:sp>
        <p:nvSpPr>
          <p:cNvPr id="2560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6F902-723F-4B4D-B18E-2B664C98DE63}" type="slidenum">
              <a:rPr lang="en-US" altLang="ms-MY">
                <a:solidFill>
                  <a:srgbClr val="FFFFFF"/>
                </a:solidFill>
                <a:latin typeface="Tw Cen MT" pitchFamily="34" charset="0"/>
              </a:rPr>
              <a:pPr/>
              <a:t>31</a:t>
            </a:fld>
            <a:endParaRPr lang="en-US" altLang="ms-MY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029" y="1702138"/>
            <a:ext cx="879130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The Issue is not about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scarce resources and limited Wealth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  <a:p>
            <a:pPr eaLnBrk="1" hangingPunct="1">
              <a:defRPr/>
            </a:pPr>
            <a:r>
              <a:rPr lang="en-US" sz="4400" b="1" dirty="0" smtClean="0">
                <a:latin typeface="Constantia" panose="02030602050306030303" pitchFamily="18" charset="0"/>
              </a:rPr>
              <a:t>                   It is an issue of </a:t>
            </a:r>
            <a:endParaRPr lang="en-US" sz="4400" b="1" dirty="0">
              <a:latin typeface="Constantia" panose="02030602050306030303" pitchFamily="18" charset="0"/>
            </a:endParaRPr>
          </a:p>
          <a:p>
            <a:pPr algn="ctr" eaLnBrk="1" hangingPunct="1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AMANAH</a:t>
            </a:r>
            <a:r>
              <a:rPr lang="en-US" sz="4400" b="1" i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endParaRPr lang="ms-MY" sz="4400" b="1" i="1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5607" name="Picture 4" descr="https://fbcdn-sphotos-f-a.akamaihd.net/hphotos-ak-xap1/v/t1.0-9/11988285_1633312060291003_3839365624614496045_n.jpg?oh=64842ef694df641ed1503f90520118a5&amp;oe=5746893C&amp;__gda__=1460279557_d3e46f2da8c1926f5140314748a3b0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7788" y="712788"/>
            <a:ext cx="29495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7788" y="3656013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6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676322" y="1808553"/>
            <a:ext cx="705778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END OF </a:t>
            </a:r>
            <a:r>
              <a:rPr lang="en-US" sz="5400" b="1" dirty="0" smtClean="0"/>
              <a:t>SHARING </a:t>
            </a:r>
            <a:endParaRPr lang="en-US" sz="5400" b="1" dirty="0"/>
          </a:p>
          <a:p>
            <a:pPr algn="ctr"/>
            <a:endParaRPr lang="en-US" sz="5400" b="1" dirty="0"/>
          </a:p>
          <a:p>
            <a:pPr algn="ctr"/>
            <a:endParaRPr lang="en-US" sz="5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B46A588B-6420-4171-B1CC-A48DB95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0AC2823-E7FE-486B-BEF4-21FDF32A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32</a:t>
            </a:fld>
            <a:endParaRPr lang="en-US" altLang="ms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9" y="6046337"/>
            <a:ext cx="2790969" cy="697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09" y="6008201"/>
            <a:ext cx="2859272" cy="810838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74895" y="3278991"/>
            <a:ext cx="5460642" cy="7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ms-MY" sz="24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Dr</a:t>
            </a:r>
            <a:r>
              <a:rPr lang="en-US" altLang="ms-MY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ms-MY" sz="24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Ridzwan</a:t>
            </a:r>
            <a:r>
              <a:rPr lang="en-US" altLang="ms-MY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Bakar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ms-MY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Email:  </a:t>
            </a:r>
            <a:r>
              <a:rPr lang="en-US" altLang="ms-MY" sz="2400" b="1" dirty="0" smtClean="0">
                <a:latin typeface="Batang" panose="02030600000101010101" pitchFamily="18" charset="-127"/>
                <a:ea typeface="Batang" panose="02030600000101010101" pitchFamily="18" charset="-127"/>
                <a:hlinkClick r:id="rId5"/>
              </a:rPr>
              <a:t>drridzwanbakar@gmail.com</a:t>
            </a:r>
            <a:endParaRPr lang="en-US" altLang="ms-MY" sz="24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ms-MY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Mobile Phone: +60132090000</a:t>
            </a:r>
            <a:endParaRPr lang="en-US" altLang="ms-MY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ms-MY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**</a:t>
            </a:r>
            <a:r>
              <a:rPr lang="en-US" altLang="ms-MY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facebook</a:t>
            </a:r>
            <a:r>
              <a:rPr lang="en-US" altLang="ms-MY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/</a:t>
            </a:r>
            <a:r>
              <a:rPr lang="en-US" altLang="ms-MY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drridzwan</a:t>
            </a:r>
            <a:r>
              <a:rPr lang="en-US" altLang="ms-MY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**</a:t>
            </a:r>
            <a:endParaRPr lang="ms-MY" altLang="ms-MY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FF7579E-435D-47E6-A008-DA3F2B54A28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11" y="5356203"/>
            <a:ext cx="1855573" cy="15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24289"/>
            <a:ext cx="9285082" cy="90829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You should come 10 years ago…. Non-Muslim Moscow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Corporate </a:t>
            </a:r>
            <a:r>
              <a:rPr lang="en-US" sz="2400" dirty="0" err="1">
                <a:solidFill>
                  <a:schemeClr val="tx1"/>
                </a:solidFill>
              </a:rPr>
              <a:t>Waqf</a:t>
            </a:r>
            <a:r>
              <a:rPr lang="en-US" sz="2400" dirty="0">
                <a:solidFill>
                  <a:schemeClr val="tx1"/>
                </a:solidFill>
              </a:rPr>
              <a:t> University Model (Ridzwan,2015)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703" y="143691"/>
            <a:ext cx="8373290" cy="83998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THANK YOU EVERYONE FOR YOUR SUPPORT... </a:t>
            </a: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D2FC09E9-505A-4862-B7CF-C4532DA4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06487"/>
            <a:ext cx="629761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DA31936-A705-45ED-A666-3A5BE589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4</a:t>
            </a:fld>
            <a:endParaRPr lang="en-US" altLang="ms-MY"/>
          </a:p>
        </p:txBody>
      </p:sp>
      <p:pic>
        <p:nvPicPr>
          <p:cNvPr id="1026" name="Picture 2" descr="Image may contain: 3 people, including Ridzwan Ba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34824"/>
            <a:ext cx="9084852" cy="45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111EA-1FF0-5149-978A-F9DF21F2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4" y="274749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Analytics: The World We Want and MY World Stats: 7,138,023 Votes (17 Feb 2015)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84FA480-531C-4147-AD89-3A5CED5C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0CC7-20ED-1748-B1CA-89AF9B77A2B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2892D0-EA76-5147-87BD-50FADF20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5" y="1201777"/>
            <a:ext cx="8504489" cy="5233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3551" y="3269524"/>
            <a:ext cx="27975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800" dirty="0" smtClean="0">
                <a:solidFill>
                  <a:srgbClr val="FF0000"/>
                </a:solidFill>
              </a:rPr>
              <a:t>WITHIN </a:t>
            </a:r>
          </a:p>
          <a:p>
            <a:r>
              <a:rPr lang="en-MY" sz="4800" dirty="0" smtClean="0">
                <a:solidFill>
                  <a:srgbClr val="FF0000"/>
                </a:solidFill>
              </a:rPr>
              <a:t>MAQASID </a:t>
            </a:r>
          </a:p>
          <a:p>
            <a:r>
              <a:rPr lang="en-MY" sz="4800" dirty="0" smtClean="0">
                <a:solidFill>
                  <a:srgbClr val="FF0000"/>
                </a:solidFill>
              </a:rPr>
              <a:t>SHARIAH</a:t>
            </a:r>
            <a:endParaRPr lang="en-MY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45" y="156754"/>
            <a:ext cx="11726883" cy="5498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SNAPSHOT  WAQF UNTAP ASSET. </a:t>
            </a:r>
            <a:r>
              <a:rPr lang="en-US" sz="3200" b="1" dirty="0" smtClean="0">
                <a:solidFill>
                  <a:srgbClr val="FF0000"/>
                </a:solidFill>
              </a:rPr>
              <a:t>USD 1.3 Trillion is </a:t>
            </a:r>
            <a:r>
              <a:rPr lang="en-US" sz="3200" b="1" dirty="0">
                <a:solidFill>
                  <a:srgbClr val="FF0000"/>
                </a:solidFill>
              </a:rPr>
              <a:t>not small…..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36" y="873227"/>
            <a:ext cx="9545782" cy="4225636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  <a:defRPr/>
            </a:pPr>
            <a:r>
              <a:rPr lang="en-US" sz="2400" b="1" dirty="0"/>
              <a:t>Islamic finance is forecast to grow exceeding </a:t>
            </a:r>
            <a:r>
              <a:rPr lang="en-US" sz="2800" b="1" dirty="0">
                <a:solidFill>
                  <a:srgbClr val="FF0000"/>
                </a:solidFill>
              </a:rPr>
              <a:t>USD 2 trillion </a:t>
            </a:r>
            <a:r>
              <a:rPr lang="en-US" sz="2400" b="1" dirty="0"/>
              <a:t>(SC,2016). In fact, Islamic finance/capital market has the scale to support Islamic economic system, and that include waqf. </a:t>
            </a:r>
          </a:p>
          <a:p>
            <a:pPr marL="0" indent="0" algn="just" eaLnBrk="1" hangingPunct="1">
              <a:buNone/>
              <a:defRPr/>
            </a:pPr>
            <a:endParaRPr lang="en-US" sz="2400" b="1" dirty="0"/>
          </a:p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The value of </a:t>
            </a:r>
            <a:r>
              <a:rPr lang="en-US" sz="2400" b="1" dirty="0">
                <a:solidFill>
                  <a:schemeClr val="tx1"/>
                </a:solidFill>
              </a:rPr>
              <a:t>global and Malaysia </a:t>
            </a:r>
            <a:r>
              <a:rPr lang="en-US" sz="2400" b="1" dirty="0">
                <a:solidFill>
                  <a:srgbClr val="FF0000"/>
                </a:solidFill>
              </a:rPr>
              <a:t>Waqf assets is estimated at </a:t>
            </a:r>
            <a:r>
              <a:rPr lang="en-US" sz="2400" b="1" dirty="0">
                <a:solidFill>
                  <a:schemeClr val="tx1"/>
                </a:solidFill>
              </a:rPr>
              <a:t>USD1.3 Trillion  and USD325.4bil</a:t>
            </a:r>
            <a:r>
              <a:rPr lang="en-US" sz="2400" b="1" dirty="0">
                <a:solidFill>
                  <a:srgbClr val="FF0000"/>
                </a:solidFill>
              </a:rPr>
              <a:t> respectively.</a:t>
            </a:r>
          </a:p>
          <a:p>
            <a:pPr marL="0" indent="0" algn="just" eaLnBrk="1" hangingPunct="1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							   </a:t>
            </a:r>
            <a:r>
              <a:rPr lang="en-US" sz="2400" b="1" dirty="0"/>
              <a:t>(Source: Islamic finance news, 2012)</a:t>
            </a:r>
          </a:p>
          <a:p>
            <a:pPr marL="0" indent="0" algn="just" eaLnBrk="1" hangingPunct="1">
              <a:buNone/>
              <a:defRPr/>
            </a:pPr>
            <a:r>
              <a:rPr lang="en-US" sz="2400" b="1" u="sng" dirty="0"/>
              <a:t>THE QUESTIONS ARE:</a:t>
            </a:r>
          </a:p>
          <a:p>
            <a:pPr marL="0" indent="0" algn="just" eaLnBrk="1" hangingPunct="1"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Where </a:t>
            </a:r>
            <a:r>
              <a:rPr lang="en-US" sz="2400" b="1" i="1" dirty="0">
                <a:solidFill>
                  <a:schemeClr val="tx1"/>
                </a:solidFill>
              </a:rPr>
              <a:t>are these assets?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</a:p>
          <a:p>
            <a:pPr marL="0" indent="0" algn="just" eaLnBrk="1" hangingPunct="1"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What </a:t>
            </a:r>
            <a:r>
              <a:rPr lang="en-US" sz="2400" b="1" i="1" dirty="0">
                <a:solidFill>
                  <a:schemeClr val="tx1"/>
                </a:solidFill>
              </a:rPr>
              <a:t>when wrong with </a:t>
            </a:r>
            <a:r>
              <a:rPr lang="en-US" sz="2400" b="1" i="1" dirty="0" err="1">
                <a:solidFill>
                  <a:schemeClr val="tx1"/>
                </a:solidFill>
              </a:rPr>
              <a:t>Waqf</a:t>
            </a:r>
            <a:r>
              <a:rPr lang="en-US" sz="2400" b="1" i="1" dirty="0">
                <a:solidFill>
                  <a:schemeClr val="tx1"/>
                </a:solidFill>
              </a:rPr>
              <a:t> Practices? </a:t>
            </a:r>
          </a:p>
          <a:p>
            <a:pPr marL="0" indent="0" algn="just" eaLnBrk="1" hangingPunct="1"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Why</a:t>
            </a:r>
            <a:r>
              <a:rPr lang="en-US" sz="2400" b="1" i="1" dirty="0">
                <a:solidFill>
                  <a:schemeClr val="tx1"/>
                </a:solidFill>
              </a:rPr>
              <a:t> it is not productive?</a:t>
            </a:r>
          </a:p>
          <a:p>
            <a:pPr marL="0" indent="0" algn="just" eaLnBrk="1" hangingPunct="1">
              <a:buNone/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How to wake up the sleeping giant?   </a:t>
            </a:r>
          </a:p>
          <a:p>
            <a:pPr marL="0" indent="0" algn="just" eaLnBrk="1" hangingPunct="1">
              <a:buNone/>
              <a:defRPr/>
            </a:pPr>
            <a:endParaRPr lang="en-US" sz="2400" b="1" dirty="0"/>
          </a:p>
          <a:p>
            <a:pPr marL="0" indent="0" algn="just" eaLnBrk="1" hangingPunct="1">
              <a:buNone/>
              <a:defRPr/>
            </a:pPr>
            <a:endParaRPr lang="en-US" sz="2400" b="1" dirty="0"/>
          </a:p>
          <a:p>
            <a:pPr marL="0" indent="0" algn="just" eaLnBrk="1" hangingPunct="1">
              <a:buNone/>
              <a:defRPr/>
            </a:pPr>
            <a:endParaRPr lang="en-US" sz="2400" b="1" dirty="0"/>
          </a:p>
          <a:p>
            <a:pPr marL="0" indent="0" algn="just" eaLnBrk="1" hangingPunct="1">
              <a:buNone/>
              <a:defRPr/>
            </a:pPr>
            <a:endParaRPr lang="en-US" sz="2400" b="1" dirty="0"/>
          </a:p>
          <a:p>
            <a:pPr marL="0" indent="0" algn="just" eaLnBrk="1" hangingPunct="1">
              <a:buNone/>
              <a:defRPr/>
            </a:pPr>
            <a:endParaRPr lang="en-US" sz="2400" b="1" dirty="0"/>
          </a:p>
          <a:p>
            <a:pPr marL="0" indent="0" algn="just" eaLnBrk="1" hangingPunct="1">
              <a:buNone/>
              <a:defRPr/>
            </a:pPr>
            <a:endParaRPr lang="en-US" sz="2400" b="1" dirty="0"/>
          </a:p>
          <a:p>
            <a:pPr marL="0" indent="0" algn="just" eaLnBrk="1" hangingPunct="1">
              <a:buNone/>
              <a:defRPr/>
            </a:pPr>
            <a:endParaRPr lang="en-US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63CD7FB0-42A8-4A57-893C-C311C193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819" y="6406487"/>
            <a:ext cx="629761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39EF1A6-BA43-4E6A-9908-54C8066C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6</a:t>
            </a:fld>
            <a:endParaRPr lang="en-US" altLang="ms-MY"/>
          </a:p>
        </p:txBody>
      </p:sp>
    </p:spTree>
    <p:extLst>
      <p:ext uri="{BB962C8B-B14F-4D97-AF65-F5344CB8AC3E}">
        <p14:creationId xmlns:p14="http://schemas.microsoft.com/office/powerpoint/2010/main" val="27235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60146" y="1351524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WAQF </a:t>
            </a:r>
            <a:r>
              <a:rPr lang="en-US" sz="5400" b="1" dirty="0" smtClean="0"/>
              <a:t>REVIVAL    </a:t>
            </a:r>
            <a:endParaRPr lang="en-US" sz="5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B46A588B-6420-4171-B1CC-A48DB95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Ridzwan Bakar MMU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0AC2823-E7FE-486B-BEF4-21FDF32A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439-C8CD-4AC5-9EF2-B839000243DF}" type="slidenum">
              <a:rPr lang="en-US" altLang="ms-MY" smtClean="0"/>
              <a:pPr/>
              <a:t>7</a:t>
            </a:fld>
            <a:endParaRPr lang="en-US" altLang="ms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9" y="6047162"/>
            <a:ext cx="2859272" cy="810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9" y="6046337"/>
            <a:ext cx="2790969" cy="6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35B33C-DFAB-490B-85D2-0C8CBC651A19}" type="slidenum">
              <a:rPr lang="x-none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0243" name="Rectangle 55"/>
          <p:cNvSpPr>
            <a:spLocks noChangeArrowheads="1"/>
          </p:cNvSpPr>
          <p:nvPr/>
        </p:nvSpPr>
        <p:spPr bwMode="auto">
          <a:xfrm>
            <a:off x="347730" y="0"/>
            <a:ext cx="91515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i="1" dirty="0" err="1" smtClean="0">
                <a:solidFill>
                  <a:schemeClr val="tx2"/>
                </a:solidFill>
              </a:rPr>
              <a:t>Waqf</a:t>
            </a:r>
            <a:r>
              <a:rPr lang="en-US" altLang="en-US" sz="3900" b="1" i="1" dirty="0" smtClean="0">
                <a:solidFill>
                  <a:schemeClr val="tx2"/>
                </a:solidFill>
              </a:rPr>
              <a:t>-</a:t>
            </a:r>
            <a:r>
              <a:rPr lang="en-US" altLang="en-US" sz="3900" b="1" dirty="0">
                <a:solidFill>
                  <a:schemeClr val="tx2"/>
                </a:solidFill>
              </a:rPr>
              <a:t> </a:t>
            </a:r>
            <a:r>
              <a:rPr lang="en-US" altLang="en-US" sz="3900" b="1" dirty="0" smtClean="0">
                <a:solidFill>
                  <a:schemeClr val="tx2"/>
                </a:solidFill>
              </a:rPr>
              <a:t>Basic </a:t>
            </a:r>
            <a:endParaRPr lang="en-US" altLang="en-US" sz="3900" b="1" dirty="0">
              <a:solidFill>
                <a:schemeClr val="tx2"/>
              </a:solidFill>
            </a:endParaRPr>
          </a:p>
        </p:txBody>
      </p:sp>
      <p:sp>
        <p:nvSpPr>
          <p:cNvPr id="10244" name="Rectangle 56"/>
          <p:cNvSpPr>
            <a:spLocks noChangeArrowheads="1"/>
          </p:cNvSpPr>
          <p:nvPr/>
        </p:nvSpPr>
        <p:spPr bwMode="auto">
          <a:xfrm>
            <a:off x="592428" y="1371601"/>
            <a:ext cx="1017431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Waqf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”Stand still, hold still, not to let go”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(Maliki-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Waqf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established by founder (waqif) by dedicating an asset for benefit of a defined group.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Waqf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deed determines:</a:t>
            </a:r>
          </a:p>
          <a:p>
            <a:pPr marL="858837" lvl="1" indent="-514350" eaLnBrk="1" hangingPunct="1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for which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waqf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created</a:t>
            </a:r>
          </a:p>
          <a:p>
            <a:pPr marL="858837" lvl="1" indent="-514350" eaLnBrk="1" hangingPunct="1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Way(s) its revenues/fruits/services can be used</a:t>
            </a:r>
          </a:p>
          <a:p>
            <a:pPr marL="858837" lvl="1" indent="-514350" eaLnBrk="1" hangingPunct="1">
              <a:buFont typeface="+mj-lt"/>
              <a:buAutoNum type="arabicPeriod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Mutawalli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Professional manager to manage and execute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waqf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deeds.  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E9F677-FACF-4767-9474-B89D600AFB39}" type="slidenum">
              <a:rPr lang="x-none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12124" y="122238"/>
            <a:ext cx="9112876" cy="8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i="1" dirty="0" err="1">
                <a:solidFill>
                  <a:schemeClr val="tx2"/>
                </a:solidFill>
              </a:rPr>
              <a:t>Waqf</a:t>
            </a:r>
            <a:r>
              <a:rPr lang="en-US" altLang="en-US" sz="3900" b="1" i="1" dirty="0">
                <a:solidFill>
                  <a:schemeClr val="tx2"/>
                </a:solidFill>
              </a:rPr>
              <a:t>: Fundamentals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12124" y="1297807"/>
            <a:ext cx="9618372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Good objective or </a:t>
            </a:r>
            <a:r>
              <a:rPr lang="en-US" altLang="en-US" i="1" dirty="0"/>
              <a:t>birr – </a:t>
            </a:r>
            <a:r>
              <a:rPr lang="en-US" altLang="en-US" dirty="0"/>
              <a:t>good intention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WAQF  ownership belongs to Allah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i="1" dirty="0" err="1"/>
              <a:t>Waqf</a:t>
            </a:r>
            <a:r>
              <a:rPr lang="en-US" altLang="en-US" dirty="0"/>
              <a:t> is usually perpetual—but can be temporary and partial.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i="1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Can be created for various objectives</a:t>
            </a:r>
          </a:p>
          <a:p>
            <a:pPr marL="858837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Philanthropic or public (</a:t>
            </a:r>
            <a:r>
              <a:rPr lang="en-US" altLang="en-US" i="1" dirty="0" err="1"/>
              <a:t>khayri</a:t>
            </a:r>
            <a:r>
              <a:rPr lang="en-US" altLang="en-US" dirty="0"/>
              <a:t> or </a:t>
            </a:r>
            <a:r>
              <a:rPr lang="en-US" altLang="en-US" i="1" dirty="0" err="1"/>
              <a:t>aam</a:t>
            </a:r>
            <a:r>
              <a:rPr lang="en-US" altLang="en-US" dirty="0"/>
              <a:t>)</a:t>
            </a:r>
          </a:p>
          <a:p>
            <a:pPr marL="858837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Family or private (</a:t>
            </a:r>
            <a:r>
              <a:rPr lang="en-US" altLang="en-US" i="1" dirty="0" err="1"/>
              <a:t>ahli</a:t>
            </a:r>
            <a:r>
              <a:rPr lang="en-US" altLang="en-US" dirty="0"/>
              <a:t> or </a:t>
            </a:r>
            <a:r>
              <a:rPr lang="en-US" altLang="en-US" i="1" dirty="0" err="1"/>
              <a:t>khass</a:t>
            </a:r>
            <a:r>
              <a:rPr lang="en-US" altLang="en-US" dirty="0"/>
              <a:t>)</a:t>
            </a:r>
          </a:p>
          <a:p>
            <a:pPr marL="858837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Mixed (</a:t>
            </a:r>
            <a:r>
              <a:rPr lang="en-US" altLang="en-US" i="1" dirty="0" err="1"/>
              <a:t>mushtarak</a:t>
            </a:r>
            <a:r>
              <a:rPr lang="en-US" altLang="en-US" dirty="0"/>
              <a:t>)</a:t>
            </a:r>
          </a:p>
          <a:p>
            <a:pPr marL="858837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Religious and charitable/social </a:t>
            </a:r>
          </a:p>
        </p:txBody>
      </p:sp>
    </p:spTree>
    <p:extLst>
      <p:ext uri="{BB962C8B-B14F-4D97-AF65-F5344CB8AC3E}">
        <p14:creationId xmlns:p14="http://schemas.microsoft.com/office/powerpoint/2010/main" val="33692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2706</TotalTime>
  <Words>1334</Words>
  <Application>Microsoft Office PowerPoint</Application>
  <PresentationFormat>Widescreen</PresentationFormat>
  <Paragraphs>262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Batang</vt:lpstr>
      <vt:lpstr>Arial</vt:lpstr>
      <vt:lpstr>Calibri</vt:lpstr>
      <vt:lpstr>Cambria Math</vt:lpstr>
      <vt:lpstr>Constantia</vt:lpstr>
      <vt:lpstr>Franklin Gothic Heavy</vt:lpstr>
      <vt:lpstr>Gill Sans MT</vt:lpstr>
      <vt:lpstr>Roboto Condensed</vt:lpstr>
      <vt:lpstr>Times New Roman</vt:lpstr>
      <vt:lpstr>Trebuchet MS</vt:lpstr>
      <vt:lpstr>Tw Cen MT</vt:lpstr>
      <vt:lpstr>Wingdings</vt:lpstr>
      <vt:lpstr>Wingdings 3</vt:lpstr>
      <vt:lpstr>Facet</vt:lpstr>
      <vt:lpstr>PowerPoint Presentation</vt:lpstr>
      <vt:lpstr> FLOW OF PRESENTATION   1. Waqf Snapshot - Untap Asset 2. Waqf  Revival   3. Waqf Value Based IR 4.0  4. BWi Waqf Solution- WaqfCoin &amp; Application 5. Take Away      .   </vt:lpstr>
      <vt:lpstr>PowerPoint Presentation</vt:lpstr>
      <vt:lpstr>You should come 10 years ago…. Non-Muslim Moscow  Corporate Waqf University Model (Ridzwan,2015)       </vt:lpstr>
      <vt:lpstr>Analytics: The World We Want and MY World Stats: 7,138,023 Votes (17 Feb 2015)</vt:lpstr>
      <vt:lpstr>SNAPSHOT  WAQF UNTAP ASSET. USD 1.3 Trillion is not small…..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Revival of Waqf as the Sacred Enterprise </vt:lpstr>
      <vt:lpstr>PowerPoint Presentation</vt:lpstr>
      <vt:lpstr>PowerPoint Presentation</vt:lpstr>
      <vt:lpstr>PowerPoint Presentation</vt:lpstr>
      <vt:lpstr>Waqf Based Economy empowering Ummah BWi  WAQF IR 4.0 Fintech and innovations                  HOW….?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Strategic Take-Away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 akmal</dc:creator>
  <cp:lastModifiedBy>User</cp:lastModifiedBy>
  <cp:revision>196</cp:revision>
  <cp:lastPrinted>2018-11-20T09:51:31Z</cp:lastPrinted>
  <dcterms:created xsi:type="dcterms:W3CDTF">2018-11-24T09:22:08Z</dcterms:created>
  <dcterms:modified xsi:type="dcterms:W3CDTF">2018-11-25T11:55:17Z</dcterms:modified>
</cp:coreProperties>
</file>